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8" r:id="rId4"/>
    <p:sldId id="258" r:id="rId5"/>
    <p:sldId id="259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61" r:id="rId33"/>
    <p:sldId id="262" r:id="rId34"/>
    <p:sldId id="263" r:id="rId35"/>
    <p:sldId id="295" r:id="rId36"/>
    <p:sldId id="264" r:id="rId37"/>
    <p:sldId id="265" r:id="rId38"/>
    <p:sldId id="266" r:id="rId39"/>
    <p:sldId id="296" r:id="rId40"/>
    <p:sldId id="267" r:id="rId41"/>
    <p:sldId id="297" r:id="rId42"/>
    <p:sldId id="298" r:id="rId43"/>
    <p:sldId id="300" r:id="rId44"/>
    <p:sldId id="301" r:id="rId45"/>
    <p:sldId id="299" r:id="rId46"/>
    <p:sldId id="302" r:id="rId47"/>
    <p:sldId id="303" r:id="rId48"/>
    <p:sldId id="304" r:id="rId49"/>
    <p:sldId id="305" r:id="rId50"/>
    <p:sldId id="306" r:id="rId51"/>
    <p:sldId id="307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948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0839C-5490-443B-81D8-D2C521DF56CA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7DDD0-2716-48B3-9980-5B9EB519E2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255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DBA4C-E5A8-4211-86F2-F68DD54274F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84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37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93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4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0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8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91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1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13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56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10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BFF1E-3FBA-4280-AAED-034EF714309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1926-6438-4E6B-8A7E-4E05EBD99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67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4.wmv"/><Relationship Id="rId7" Type="http://schemas.openxmlformats.org/officeDocument/2006/relationships/image" Target="../media/image29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wm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040605"/>
              </a:clrFrom>
              <a:clrTo>
                <a:srgbClr val="04060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4" y="115092"/>
            <a:ext cx="6713892" cy="66278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551187"/>
            <a:ext cx="7772400" cy="1755626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</a:rPr>
              <a:t>양자컴퓨팅</a:t>
            </a:r>
            <a:r>
              <a:rPr lang="en-US" altLang="ko-KR" sz="5400" dirty="0" smtClean="0">
                <a:solidFill>
                  <a:schemeClr val="bg1"/>
                </a:solidFill>
              </a:rPr>
              <a:t/>
            </a:r>
            <a:br>
              <a:rPr lang="en-US" altLang="ko-KR" sz="5400" dirty="0" smtClean="0">
                <a:solidFill>
                  <a:schemeClr val="bg1"/>
                </a:solidFill>
              </a:rPr>
            </a:br>
            <a:r>
              <a:rPr lang="en-US" altLang="ko-KR" sz="5400" dirty="0" smtClean="0">
                <a:solidFill>
                  <a:schemeClr val="bg1"/>
                </a:solidFill>
              </a:rPr>
              <a:t>CHALLENGE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83768" y="5942789"/>
            <a:ext cx="6400800" cy="792088"/>
          </a:xfrm>
        </p:spPr>
        <p:txBody>
          <a:bodyPr/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발표자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윤성국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5436096" y="178210"/>
            <a:ext cx="3816424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dirty="0" smtClean="0">
                <a:solidFill>
                  <a:schemeClr val="bg1"/>
                </a:solidFill>
              </a:rPr>
              <a:t>React</a:t>
            </a:r>
            <a:r>
              <a:rPr lang="ko-KR" altLang="en-US" sz="2400" dirty="0" smtClean="0">
                <a:solidFill>
                  <a:schemeClr val="bg1"/>
                </a:solidFill>
              </a:rPr>
              <a:t>랑 </a:t>
            </a:r>
            <a:r>
              <a:rPr lang="ko-KR" altLang="en-US" sz="2400" dirty="0" smtClean="0">
                <a:solidFill>
                  <a:schemeClr val="bg1"/>
                </a:solidFill>
              </a:rPr>
              <a:t>무관합니다만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한편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73015" y="2708920"/>
            <a:ext cx="28392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“</a:t>
            </a:r>
            <a:r>
              <a:rPr lang="ko-KR" altLang="en-US" sz="2800" dirty="0" smtClean="0">
                <a:solidFill>
                  <a:schemeClr val="bg1"/>
                </a:solidFill>
              </a:rPr>
              <a:t>원자는 이렇게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ko-KR" altLang="en-US" sz="2800" dirty="0" err="1" smtClean="0">
                <a:solidFill>
                  <a:schemeClr val="bg1"/>
                </a:solidFill>
              </a:rPr>
              <a:t>생겨먹었을거야</a:t>
            </a:r>
            <a:r>
              <a:rPr lang="en-US" altLang="ko-KR" sz="2800" dirty="0" smtClean="0">
                <a:solidFill>
                  <a:schemeClr val="bg1"/>
                </a:solidFill>
              </a:rPr>
              <a:t>”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832" y="4914654"/>
            <a:ext cx="68980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응</a:t>
            </a:r>
            <a:r>
              <a:rPr lang="en-US" altLang="ko-KR" sz="4400" dirty="0" smtClean="0">
                <a:solidFill>
                  <a:schemeClr val="bg1"/>
                </a:solidFill>
              </a:rPr>
              <a:t>? </a:t>
            </a:r>
            <a:r>
              <a:rPr lang="ko-KR" altLang="en-US" sz="4400" dirty="0" smtClean="0">
                <a:solidFill>
                  <a:schemeClr val="bg1"/>
                </a:solidFill>
              </a:rPr>
              <a:t>근데 뭔가 이상한데</a:t>
            </a:r>
            <a:r>
              <a:rPr lang="en-US" altLang="ko-KR" sz="4400" dirty="0" smtClean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3086" y="5704523"/>
            <a:ext cx="885851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원운동 </a:t>
            </a:r>
            <a:r>
              <a:rPr lang="en-US" altLang="ko-KR" sz="2800" dirty="0" smtClean="0">
                <a:solidFill>
                  <a:schemeClr val="bg1"/>
                </a:solidFill>
              </a:rPr>
              <a:t>-&gt; </a:t>
            </a:r>
            <a:r>
              <a:rPr lang="ko-KR" altLang="en-US" sz="2800" dirty="0" smtClean="0">
                <a:solidFill>
                  <a:schemeClr val="bg1"/>
                </a:solidFill>
              </a:rPr>
              <a:t>전자의 가속 </a:t>
            </a:r>
            <a:r>
              <a:rPr lang="en-US" altLang="ko-KR" sz="2800" dirty="0" smtClean="0">
                <a:solidFill>
                  <a:schemeClr val="bg1"/>
                </a:solidFill>
              </a:rPr>
              <a:t>-&gt;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빛방출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-&gt; </a:t>
            </a:r>
            <a:r>
              <a:rPr lang="ko-KR" altLang="en-US" sz="2800" dirty="0" smtClean="0">
                <a:solidFill>
                  <a:schemeClr val="bg1"/>
                </a:solidFill>
              </a:rPr>
              <a:t>전자에너지 뺏김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-&gt; </a:t>
            </a:r>
            <a:r>
              <a:rPr lang="ko-KR" altLang="en-US" sz="2800" dirty="0" smtClean="0">
                <a:solidFill>
                  <a:schemeClr val="bg1"/>
                </a:solidFill>
              </a:rPr>
              <a:t>속력감소 </a:t>
            </a:r>
            <a:r>
              <a:rPr lang="en-US" altLang="ko-KR" sz="2800" dirty="0" smtClean="0">
                <a:solidFill>
                  <a:schemeClr val="bg1"/>
                </a:solidFill>
              </a:rPr>
              <a:t>-&gt; </a:t>
            </a:r>
            <a:r>
              <a:rPr lang="ko-KR" altLang="en-US" sz="2800" dirty="0" smtClean="0">
                <a:solidFill>
                  <a:schemeClr val="bg1"/>
                </a:solidFill>
              </a:rPr>
              <a:t>원심력 감소 </a:t>
            </a:r>
            <a:r>
              <a:rPr lang="en-US" altLang="ko-KR" sz="2800" dirty="0" smtClean="0">
                <a:solidFill>
                  <a:schemeClr val="bg1"/>
                </a:solidFill>
              </a:rPr>
              <a:t>-&gt; </a:t>
            </a:r>
            <a:r>
              <a:rPr lang="ko-KR" altLang="en-US" sz="2800" dirty="0" smtClean="0">
                <a:solidFill>
                  <a:schemeClr val="bg1"/>
                </a:solidFill>
              </a:rPr>
              <a:t>핵에 붙어버림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28159"/>
            <a:ext cx="4224309" cy="2715627"/>
          </a:xfrm>
        </p:spPr>
      </p:pic>
    </p:spTree>
    <p:extLst>
      <p:ext uri="{BB962C8B-B14F-4D97-AF65-F5344CB8AC3E}">
        <p14:creationId xmlns:p14="http://schemas.microsoft.com/office/powerpoint/2010/main" val="39663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보어도 생각했다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49080"/>
            <a:ext cx="3997745" cy="259228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00517"/>
            <a:ext cx="2131977" cy="2842636"/>
          </a:xfrm>
          <a:prstGeom prst="rect">
            <a:avLst/>
          </a:prstGeom>
        </p:spPr>
      </p:pic>
      <p:sp>
        <p:nvSpPr>
          <p:cNvPr id="6" name="타원형 설명선 5"/>
          <p:cNvSpPr/>
          <p:nvPr/>
        </p:nvSpPr>
        <p:spPr>
          <a:xfrm>
            <a:off x="3259751" y="1052736"/>
            <a:ext cx="5112568" cy="2977534"/>
          </a:xfrm>
          <a:prstGeom prst="wedgeEllipseCallout">
            <a:avLst>
              <a:gd name="adj1" fmla="val -54127"/>
              <a:gd name="adj2" fmla="val 34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10704" y="1941338"/>
            <a:ext cx="49616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/>
              <a:t>기존 원자 모형은 너무 허술해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심지어 </a:t>
            </a:r>
            <a:r>
              <a:rPr lang="ko-KR" altLang="en-US" sz="2400" dirty="0" err="1"/>
              <a:t>흑</a:t>
            </a:r>
            <a:r>
              <a:rPr lang="ko-KR" altLang="en-US" sz="2400" dirty="0" err="1" smtClean="0"/>
              <a:t>체복사도</a:t>
            </a:r>
            <a:r>
              <a:rPr lang="ko-KR" altLang="en-US" sz="2400" dirty="0" smtClean="0"/>
              <a:t> 설명 못하잖아</a:t>
            </a:r>
            <a:r>
              <a:rPr lang="en-US" altLang="ko-KR" sz="2400" dirty="0" smtClean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631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6696744" cy="2592908"/>
          </a:xfr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보어가 만들었다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4506827"/>
            <a:ext cx="654698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</a:rPr>
              <a:t>전자의 궤도운동은 불연속적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</a:rPr>
              <a:t>전자는 각 껍질만을 돈다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</a:rPr>
              <a:t>낮은 껍질로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갈때는</a:t>
            </a:r>
            <a:r>
              <a:rPr lang="ko-KR" altLang="en-US" sz="2800" dirty="0" smtClean="0">
                <a:solidFill>
                  <a:schemeClr val="bg1"/>
                </a:solidFill>
              </a:rPr>
              <a:t> 빛을 방출한다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pPr marL="742950" indent="-742950"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</a:rPr>
              <a:t>높은 껍질로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갈때는</a:t>
            </a:r>
            <a:r>
              <a:rPr lang="ko-KR" altLang="en-US" sz="2800" dirty="0" smtClean="0">
                <a:solidFill>
                  <a:schemeClr val="bg1"/>
                </a:solidFill>
              </a:rPr>
              <a:t> 빛을 흡수한다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46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코펜하겐 해석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0848"/>
            <a:ext cx="7641936" cy="3672408"/>
          </a:xfrm>
        </p:spPr>
      </p:pic>
    </p:spTree>
    <p:extLst>
      <p:ext uri="{BB962C8B-B14F-4D97-AF65-F5344CB8AC3E}">
        <p14:creationId xmlns:p14="http://schemas.microsoft.com/office/powerpoint/2010/main" val="346279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8" y="2410090"/>
            <a:ext cx="2430270" cy="3240360"/>
          </a:xfrm>
          <a:prstGeom prst="rect">
            <a:avLst/>
          </a:prstGeom>
        </p:spPr>
      </p:pic>
      <p:sp>
        <p:nvSpPr>
          <p:cNvPr id="6" name="타원형 설명선 5"/>
          <p:cNvSpPr/>
          <p:nvPr/>
        </p:nvSpPr>
        <p:spPr>
          <a:xfrm>
            <a:off x="3280715" y="1941339"/>
            <a:ext cx="5112568" cy="2977534"/>
          </a:xfrm>
          <a:prstGeom prst="wedgeEllipseCallout">
            <a:avLst>
              <a:gd name="adj1" fmla="val -54127"/>
              <a:gd name="adj2" fmla="val 34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96779" y="2780928"/>
            <a:ext cx="34804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/>
              <a:t>우리가 드디어 </a:t>
            </a:r>
            <a:endParaRPr lang="en-US" altLang="ko-KR" sz="2400" dirty="0" smtClean="0"/>
          </a:p>
          <a:p>
            <a:r>
              <a:rPr lang="ko-KR" altLang="en-US" sz="2400" dirty="0" smtClean="0"/>
              <a:t>전자가 </a:t>
            </a:r>
            <a:r>
              <a:rPr lang="ko-KR" altLang="en-US" sz="2400" dirty="0" err="1" smtClean="0"/>
              <a:t>이중슬릿에서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r>
              <a:rPr lang="ko-KR" altLang="en-US" sz="2400" dirty="0" smtClean="0"/>
              <a:t>왜 </a:t>
            </a:r>
            <a:r>
              <a:rPr lang="ko-KR" altLang="en-US" sz="2400" dirty="0" err="1" smtClean="0"/>
              <a:t>저따구로</a:t>
            </a:r>
            <a:r>
              <a:rPr lang="ko-KR" altLang="en-US" sz="2400" dirty="0" smtClean="0"/>
              <a:t> 행동하는지</a:t>
            </a:r>
            <a:endParaRPr lang="en-US" altLang="ko-KR" sz="2400" dirty="0"/>
          </a:p>
          <a:p>
            <a:r>
              <a:rPr lang="ko-KR" altLang="en-US" sz="2400" dirty="0" smtClean="0"/>
              <a:t>알아냈습니다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mtClean="0">
                <a:solidFill>
                  <a:schemeClr val="bg1"/>
                </a:solidFill>
              </a:rPr>
              <a:t>코펜하겐 해석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18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6007"/>
            <a:ext cx="8229600" cy="1143000"/>
          </a:xfrm>
        </p:spPr>
        <p:txBody>
          <a:bodyPr/>
          <a:lstStyle/>
          <a:p>
            <a:pPr algn="l"/>
            <a:r>
              <a:rPr lang="ko-KR" altLang="en-US" dirty="0" err="1" smtClean="0">
                <a:solidFill>
                  <a:schemeClr val="bg1"/>
                </a:solidFill>
              </a:rPr>
              <a:t>모든게</a:t>
            </a:r>
            <a:r>
              <a:rPr lang="ko-KR" altLang="en-US" dirty="0" smtClean="0">
                <a:solidFill>
                  <a:schemeClr val="bg1"/>
                </a:solidFill>
              </a:rPr>
              <a:t> 확률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2776"/>
            <a:ext cx="6036855" cy="4525963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55172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0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왜</a:t>
            </a:r>
            <a:r>
              <a:rPr lang="en-US" altLang="ko-KR" dirty="0" smtClean="0">
                <a:solidFill>
                  <a:schemeClr val="bg1"/>
                </a:solidFill>
              </a:rPr>
              <a:t>???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484784"/>
            <a:ext cx="36695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보어의 상보성의 원리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3568" y="2177281"/>
            <a:ext cx="7802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이렇게 보면 입자 </a:t>
            </a:r>
            <a:r>
              <a:rPr lang="en-US" altLang="ko-KR" sz="3600" dirty="0" smtClean="0">
                <a:solidFill>
                  <a:schemeClr val="bg1"/>
                </a:solidFill>
              </a:rPr>
              <a:t>/ </a:t>
            </a:r>
            <a:r>
              <a:rPr lang="ko-KR" altLang="en-US" sz="3600" dirty="0" smtClean="0">
                <a:solidFill>
                  <a:schemeClr val="bg1"/>
                </a:solidFill>
              </a:rPr>
              <a:t>저렇게 보면 파동</a:t>
            </a:r>
            <a:endParaRPr lang="en-US" altLang="ko-KR" sz="3600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528" y="3429000"/>
            <a:ext cx="5464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하이젠베르크의 불확정성의 원리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47664" y="4075101"/>
            <a:ext cx="6332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일반적인 물질은 특정위치에서 특정 운동량을 가진다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54228" y="4537237"/>
            <a:ext cx="8077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양자는 특정위치에서의 운동량을 측정할 수 없다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17957" y="5157192"/>
            <a:ext cx="55915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FFFF00"/>
                </a:solidFill>
              </a:rPr>
              <a:t>운동량을 측정하면 위치가 불확정</a:t>
            </a:r>
            <a:endParaRPr lang="en-US" altLang="ko-KR" sz="2800" dirty="0" smtClean="0">
              <a:solidFill>
                <a:srgbClr val="FFFF00"/>
              </a:solidFill>
            </a:endParaRPr>
          </a:p>
          <a:p>
            <a:r>
              <a:rPr lang="ko-KR" altLang="en-US" sz="2800" dirty="0" smtClean="0">
                <a:solidFill>
                  <a:srgbClr val="FFFF00"/>
                </a:solidFill>
              </a:rPr>
              <a:t>위치를 측정하면 운동량이 불확정</a:t>
            </a:r>
            <a:endParaRPr lang="en-US" altLang="ko-KR" sz="28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5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이때 깊게 </a:t>
            </a:r>
            <a:r>
              <a:rPr lang="ko-KR" altLang="en-US" dirty="0" err="1" smtClean="0">
                <a:solidFill>
                  <a:schemeClr val="bg1"/>
                </a:solidFill>
              </a:rPr>
              <a:t>태클거는</a:t>
            </a:r>
            <a:r>
              <a:rPr lang="ko-KR" altLang="en-US" dirty="0" smtClean="0">
                <a:solidFill>
                  <a:schemeClr val="bg1"/>
                </a:solidFill>
              </a:rPr>
              <a:t> 아인슈타인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700808"/>
            <a:ext cx="3475939" cy="4525963"/>
          </a:xfrm>
        </p:spPr>
      </p:pic>
      <p:sp>
        <p:nvSpPr>
          <p:cNvPr id="5" name="직사각형 4"/>
          <p:cNvSpPr/>
          <p:nvPr/>
        </p:nvSpPr>
        <p:spPr>
          <a:xfrm>
            <a:off x="0" y="2852936"/>
            <a:ext cx="55081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전자를 수없이 발사하면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전자가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슬릿이</a:t>
            </a:r>
            <a:r>
              <a:rPr lang="ko-KR" altLang="en-US" sz="2400" dirty="0" smtClean="0">
                <a:solidFill>
                  <a:schemeClr val="bg1"/>
                </a:solidFill>
              </a:rPr>
              <a:t> 있는 벽을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칠거고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그러면 운동량 보존법칙으로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벽을 때린 전자의 운동량을 알 수 있다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0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2" y="2558293"/>
            <a:ext cx="2284250" cy="304566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43808" y="2742298"/>
            <a:ext cx="60498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자 벽을 때렸으니 벽이 움직인 운동량을 측정할 수 있겠군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그런데 아인슈타인 자네 그 움직인 벽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위치 정확히 측정할 수 있겠나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양자가 친 벽 또한 불확정성을 가지는 거지 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보어 </a:t>
            </a:r>
            <a:r>
              <a:rPr lang="ko-KR" altLang="en-US" dirty="0" err="1" smtClean="0">
                <a:solidFill>
                  <a:schemeClr val="bg1"/>
                </a:solidFill>
              </a:rPr>
              <a:t>아즈씨가</a:t>
            </a:r>
            <a:r>
              <a:rPr lang="ko-KR" altLang="en-US" dirty="0" smtClean="0">
                <a:solidFill>
                  <a:schemeClr val="bg1"/>
                </a:solidFill>
              </a:rPr>
              <a:t> 가볍게 바른다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6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자존심이 상했나 보다</a:t>
            </a:r>
            <a:r>
              <a:rPr lang="en-US" altLang="ko-KR" dirty="0" smtClean="0">
                <a:solidFill>
                  <a:schemeClr val="bg1"/>
                </a:solidFill>
              </a:rPr>
              <a:t>..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80" y="1380593"/>
            <a:ext cx="3475939" cy="45259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1196752"/>
            <a:ext cx="55081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전자기 복사선으로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가득차</a:t>
            </a:r>
            <a:r>
              <a:rPr lang="ko-KR" altLang="en-US" sz="2400" dirty="0" smtClean="0">
                <a:solidFill>
                  <a:schemeClr val="bg1"/>
                </a:solidFill>
              </a:rPr>
              <a:t> 있는 상자가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있다고 치자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그 상자에 시계를 놓고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광자하나만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빠져나올 수 있는 구멍을 뚫고 광자가 빠져나오면 구멍을 닫는다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구멍이 닫힐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떄</a:t>
            </a:r>
            <a:r>
              <a:rPr lang="ko-KR" altLang="en-US" sz="2400" dirty="0" smtClean="0">
                <a:solidFill>
                  <a:schemeClr val="bg1"/>
                </a:solidFill>
              </a:rPr>
              <a:t> 까지의 시간을 정확히 잴 수 있다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bg1"/>
                </a:solidFill>
              </a:rPr>
              <a:t>E=mc^2 </a:t>
            </a:r>
            <a:r>
              <a:rPr lang="ko-KR" altLang="en-US" sz="2400" dirty="0" smtClean="0">
                <a:solidFill>
                  <a:schemeClr val="bg1"/>
                </a:solidFill>
              </a:rPr>
              <a:t>이라서 광자가 나갔으니 에너지가 줄고 따라서 상자의 질량이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줄었을텐데</a:t>
            </a:r>
            <a:r>
              <a:rPr lang="ko-KR" altLang="en-US" sz="2400" dirty="0" smtClean="0">
                <a:solidFill>
                  <a:schemeClr val="bg1"/>
                </a:solidFill>
              </a:rPr>
              <a:t> 그럼 에너지도 정확히 잴 수 있지 않겠나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234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" y="692696"/>
            <a:ext cx="3923928" cy="244827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24944"/>
            <a:ext cx="4445000" cy="3333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53" y="1844824"/>
            <a:ext cx="4407047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3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2284250" cy="304566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63016" y="1556792"/>
            <a:ext cx="60498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ㅋㅋㅋㅋㅋㅋㅋㅋㅋㅋㅋㅋㅋㅋㅋㅋ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왜 이러실까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당신의 일반 상대성 이론에 의하면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광자가 나갔으니 중력장의 변화가 생기고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그러면 상자 안에 시계에도 영향을 주지 않겠나</a:t>
            </a:r>
            <a:r>
              <a:rPr lang="en-US" altLang="ko-KR" sz="2400" dirty="0" smtClean="0">
                <a:solidFill>
                  <a:schemeClr val="bg1"/>
                </a:solidFill>
              </a:rPr>
              <a:t>?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그 시계로 잰 시간을 믿을 수 있는가</a:t>
            </a:r>
            <a:r>
              <a:rPr lang="en-US" altLang="ko-KR" sz="24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보어는 너무 쌔다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100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그랬다</a:t>
            </a:r>
            <a:r>
              <a:rPr lang="en-US" altLang="ko-KR" dirty="0" smtClean="0">
                <a:solidFill>
                  <a:schemeClr val="bg1"/>
                </a:solidFill>
              </a:rPr>
              <a:t>….</a:t>
            </a:r>
            <a:r>
              <a:rPr lang="ko-KR" altLang="en-US" dirty="0" smtClean="0">
                <a:solidFill>
                  <a:schemeClr val="bg1"/>
                </a:solidFill>
              </a:rPr>
              <a:t>아인슈타인이 상대성이론 </a:t>
            </a:r>
            <a:r>
              <a:rPr lang="ko-KR" altLang="en-US" dirty="0" err="1" smtClean="0">
                <a:solidFill>
                  <a:schemeClr val="bg1"/>
                </a:solidFill>
              </a:rPr>
              <a:t>만들때는</a:t>
            </a:r>
            <a:r>
              <a:rPr lang="ko-KR" altLang="en-US" dirty="0" smtClean="0">
                <a:solidFill>
                  <a:schemeClr val="bg1"/>
                </a:solidFill>
              </a:rPr>
              <a:t> 본인이 그걸로 공격받을 줄은 몰랐겠지</a:t>
            </a:r>
            <a:r>
              <a:rPr lang="en-US" altLang="ko-KR" dirty="0" smtClean="0">
                <a:solidFill>
                  <a:schemeClr val="bg1"/>
                </a:solidFill>
              </a:rPr>
              <a:t>…..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이번엔 </a:t>
            </a:r>
            <a:r>
              <a:rPr lang="ko-KR" altLang="en-US" dirty="0" err="1" smtClean="0">
                <a:solidFill>
                  <a:schemeClr val="bg1"/>
                </a:solidFill>
              </a:rPr>
              <a:t>두명</a:t>
            </a:r>
            <a:r>
              <a:rPr lang="ko-KR" altLang="en-US" dirty="0" smtClean="0">
                <a:solidFill>
                  <a:schemeClr val="bg1"/>
                </a:solidFill>
              </a:rPr>
              <a:t> 더 모아서 깐다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48941"/>
            <a:ext cx="2755859" cy="35883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348941"/>
            <a:ext cx="594015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뭐</a:t>
            </a:r>
            <a:r>
              <a:rPr lang="en-US" altLang="ko-KR" sz="2400" dirty="0" smtClean="0">
                <a:solidFill>
                  <a:schemeClr val="bg1"/>
                </a:solidFill>
              </a:rPr>
              <a:t>? </a:t>
            </a:r>
            <a:r>
              <a:rPr lang="ko-KR" altLang="en-US" sz="2400" dirty="0" smtClean="0">
                <a:solidFill>
                  <a:schemeClr val="bg1"/>
                </a:solidFill>
              </a:rPr>
              <a:t>모든 경우가 중첩되어 있다가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관측하는 순간 하나의 경우로 붕괴된다고</a:t>
            </a:r>
            <a:r>
              <a:rPr lang="en-US" altLang="ko-KR" sz="2400" dirty="0" smtClean="0">
                <a:solidFill>
                  <a:schemeClr val="bg1"/>
                </a:solidFill>
              </a:rPr>
              <a:t>? 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그러면 하나의 경우를 관측하는 것과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붕괴하는 것이 동시에 일어나야 하는데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내가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말했을텐데</a:t>
            </a:r>
            <a:r>
              <a:rPr lang="ko-KR" altLang="en-US" sz="2400" dirty="0" smtClean="0">
                <a:solidFill>
                  <a:schemeClr val="bg1"/>
                </a:solidFill>
              </a:rPr>
              <a:t> 그 어떤 것도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빛보다 빠를 수는 없다고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뭔가 </a:t>
            </a:r>
            <a:r>
              <a:rPr lang="ko-KR" altLang="en-US" sz="4400" dirty="0" smtClean="0">
                <a:solidFill>
                  <a:srgbClr val="FFFF00"/>
                </a:solidFill>
              </a:rPr>
              <a:t>숨은 변수</a:t>
            </a:r>
            <a:r>
              <a:rPr lang="ko-KR" altLang="en-US" sz="2400" dirty="0" smtClean="0">
                <a:solidFill>
                  <a:schemeClr val="bg1"/>
                </a:solidFill>
              </a:rPr>
              <a:t>가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있을거야</a:t>
            </a:r>
            <a:r>
              <a:rPr lang="en-US" altLang="ko-KR" sz="2400" dirty="0" smtClean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13442" y="576341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dirty="0" smtClean="0">
                <a:solidFill>
                  <a:schemeClr val="bg1"/>
                </a:solidFill>
              </a:rPr>
              <a:t>EPR</a:t>
            </a:r>
            <a:r>
              <a:rPr lang="ko-KR" altLang="en-US" sz="7200" dirty="0" smtClean="0">
                <a:solidFill>
                  <a:schemeClr val="bg1"/>
                </a:solidFill>
              </a:rPr>
              <a:t>역설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2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3"/>
            <a:ext cx="2668087" cy="3456385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이번엔 벨이 나선다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03848" y="1772816"/>
            <a:ext cx="59401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워 워 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실험하면 되잖아요 실험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자 실험결과가 내 부등식을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성립하면 아인슈타인 아저씨 똥 굵어요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err="1" smtClean="0">
                <a:solidFill>
                  <a:schemeClr val="bg1"/>
                </a:solidFill>
              </a:rPr>
              <a:t>성립안하면</a:t>
            </a:r>
            <a:r>
              <a:rPr lang="ko-KR" altLang="en-US" sz="2400" dirty="0" smtClean="0">
                <a:solidFill>
                  <a:schemeClr val="bg1"/>
                </a:solidFill>
              </a:rPr>
              <a:t> 이젠 그만 좀 하시죠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96993" y="55172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dirty="0" smtClean="0">
                <a:solidFill>
                  <a:schemeClr val="bg1"/>
                </a:solidFill>
              </a:rPr>
              <a:t>어</a:t>
            </a:r>
            <a:r>
              <a:rPr lang="en-US" altLang="ko-KR" sz="7200" dirty="0" smtClean="0">
                <a:solidFill>
                  <a:schemeClr val="bg1"/>
                </a:solidFill>
              </a:rPr>
              <a:t>? </a:t>
            </a:r>
            <a:r>
              <a:rPr lang="ko-KR" altLang="en-US" sz="7200" dirty="0" err="1" smtClean="0">
                <a:solidFill>
                  <a:schemeClr val="bg1"/>
                </a:solidFill>
              </a:rPr>
              <a:t>성립안하네</a:t>
            </a:r>
            <a:r>
              <a:rPr lang="en-US" altLang="ko-KR" sz="7200" dirty="0" smtClean="0">
                <a:solidFill>
                  <a:schemeClr val="bg1"/>
                </a:solidFill>
              </a:rPr>
              <a:t>?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Quantum Physics made simple - Wave-Particle Duality Animation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163" y="0"/>
            <a:ext cx="9174772" cy="6858000"/>
          </a:xfrm>
        </p:spPr>
      </p:pic>
    </p:spTree>
    <p:extLst>
      <p:ext uri="{BB962C8B-B14F-4D97-AF65-F5344CB8AC3E}">
        <p14:creationId xmlns:p14="http://schemas.microsoft.com/office/powerpoint/2010/main" val="295655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돈다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36" y="1844824"/>
            <a:ext cx="4608077" cy="2448272"/>
          </a:xfrm>
        </p:spPr>
      </p:pic>
      <p:sp>
        <p:nvSpPr>
          <p:cNvPr id="5" name="직사각형 4"/>
          <p:cNvSpPr/>
          <p:nvPr/>
        </p:nvSpPr>
        <p:spPr>
          <a:xfrm>
            <a:off x="1691680" y="4725144"/>
            <a:ext cx="567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지구가 태양주위를 돈다</a:t>
            </a:r>
            <a:endParaRPr lang="en-US" altLang="ko-KR" sz="4000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20194" y="5805264"/>
            <a:ext cx="34195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</a:rPr>
              <a:t>L = m x v x r</a:t>
            </a:r>
          </a:p>
        </p:txBody>
      </p:sp>
    </p:spTree>
    <p:extLst>
      <p:ext uri="{BB962C8B-B14F-4D97-AF65-F5344CB8AC3E}">
        <p14:creationId xmlns:p14="http://schemas.microsoft.com/office/powerpoint/2010/main" val="30622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5" y="1550533"/>
            <a:ext cx="7409623" cy="3528392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돈다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5209623"/>
            <a:ext cx="75159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</a:rPr>
              <a:t>Electron</a:t>
            </a:r>
            <a:r>
              <a:rPr lang="ko-KR" altLang="en-US" sz="4000" dirty="0" smtClean="0">
                <a:solidFill>
                  <a:schemeClr val="bg1"/>
                </a:solidFill>
              </a:rPr>
              <a:t>이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nucleus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주위를 돈다</a:t>
            </a:r>
            <a:endParaRPr lang="en-US" altLang="ko-KR" sz="4000" dirty="0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23728" y="5917509"/>
            <a:ext cx="44614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</a:rPr>
              <a:t>L</a:t>
            </a:r>
            <a:r>
              <a:rPr lang="ko-KR" altLang="en-US" sz="4000" dirty="0" smtClean="0">
                <a:solidFill>
                  <a:schemeClr val="bg1"/>
                </a:solidFill>
              </a:rPr>
              <a:t>가 </a:t>
            </a:r>
            <a:r>
              <a:rPr lang="en-US" altLang="ko-KR" sz="4000" dirty="0" smtClean="0">
                <a:solidFill>
                  <a:schemeClr val="bg1"/>
                </a:solidFill>
              </a:rPr>
              <a:t>n</a:t>
            </a:r>
            <a:r>
              <a:rPr lang="ko-KR" altLang="en-US" sz="4000" dirty="0" smtClean="0">
                <a:solidFill>
                  <a:schemeClr val="bg1"/>
                </a:solidFill>
              </a:rPr>
              <a:t>에 비례한다</a:t>
            </a:r>
            <a:r>
              <a:rPr lang="en-US" altLang="ko-KR" sz="40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자유형 11"/>
          <p:cNvSpPr/>
          <p:nvPr/>
        </p:nvSpPr>
        <p:spPr>
          <a:xfrm>
            <a:off x="1311404" y="2320303"/>
            <a:ext cx="2299433" cy="2168361"/>
          </a:xfrm>
          <a:custGeom>
            <a:avLst/>
            <a:gdLst>
              <a:gd name="connsiteX0" fmla="*/ 1000722 w 2299433"/>
              <a:gd name="connsiteY0" fmla="*/ 174703 h 2168361"/>
              <a:gd name="connsiteX1" fmla="*/ 2267819 w 2299433"/>
              <a:gd name="connsiteY1" fmla="*/ 83263 h 2168361"/>
              <a:gd name="connsiteX2" fmla="*/ 1941247 w 2299433"/>
              <a:gd name="connsiteY2" fmla="*/ 1219731 h 2168361"/>
              <a:gd name="connsiteX3" fmla="*/ 2228630 w 2299433"/>
              <a:gd name="connsiteY3" fmla="*/ 2147194 h 2168361"/>
              <a:gd name="connsiteX4" fmla="*/ 1131350 w 2299433"/>
              <a:gd name="connsiteY4" fmla="*/ 1885937 h 2168361"/>
              <a:gd name="connsiteX5" fmla="*/ 151636 w 2299433"/>
              <a:gd name="connsiteY5" fmla="*/ 2081880 h 2168361"/>
              <a:gd name="connsiteX6" fmla="*/ 399830 w 2299433"/>
              <a:gd name="connsiteY6" fmla="*/ 984600 h 2168361"/>
              <a:gd name="connsiteX7" fmla="*/ 21007 w 2299433"/>
              <a:gd name="connsiteY7" fmla="*/ 200828 h 2168361"/>
              <a:gd name="connsiteX8" fmla="*/ 1157476 w 2299433"/>
              <a:gd name="connsiteY8" fmla="*/ 187766 h 2168361"/>
              <a:gd name="connsiteX9" fmla="*/ 1157476 w 2299433"/>
              <a:gd name="connsiteY9" fmla="*/ 187766 h 21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9433" h="2168361">
                <a:moveTo>
                  <a:pt x="1000722" y="174703"/>
                </a:moveTo>
                <a:cubicBezTo>
                  <a:pt x="1555893" y="41897"/>
                  <a:pt x="2111065" y="-90908"/>
                  <a:pt x="2267819" y="83263"/>
                </a:cubicBezTo>
                <a:cubicBezTo>
                  <a:pt x="2424573" y="257434"/>
                  <a:pt x="1947778" y="875743"/>
                  <a:pt x="1941247" y="1219731"/>
                </a:cubicBezTo>
                <a:cubicBezTo>
                  <a:pt x="1934716" y="1563719"/>
                  <a:pt x="2363613" y="2036160"/>
                  <a:pt x="2228630" y="2147194"/>
                </a:cubicBezTo>
                <a:cubicBezTo>
                  <a:pt x="2093647" y="2258228"/>
                  <a:pt x="1477516" y="1896823"/>
                  <a:pt x="1131350" y="1885937"/>
                </a:cubicBezTo>
                <a:cubicBezTo>
                  <a:pt x="785184" y="1875051"/>
                  <a:pt x="273556" y="2232103"/>
                  <a:pt x="151636" y="2081880"/>
                </a:cubicBezTo>
                <a:cubicBezTo>
                  <a:pt x="29716" y="1931657"/>
                  <a:pt x="421602" y="1298109"/>
                  <a:pt x="399830" y="984600"/>
                </a:cubicBezTo>
                <a:cubicBezTo>
                  <a:pt x="378058" y="671091"/>
                  <a:pt x="-105267" y="333634"/>
                  <a:pt x="21007" y="200828"/>
                </a:cubicBezTo>
                <a:cubicBezTo>
                  <a:pt x="147281" y="68022"/>
                  <a:pt x="1157476" y="187766"/>
                  <a:pt x="1157476" y="187766"/>
                </a:cubicBezTo>
                <a:lnTo>
                  <a:pt x="1157476" y="18776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6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돈다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36" y="1844824"/>
            <a:ext cx="4608077" cy="2448272"/>
          </a:xfrm>
        </p:spPr>
      </p:pic>
      <p:sp>
        <p:nvSpPr>
          <p:cNvPr id="5" name="직사각형 4"/>
          <p:cNvSpPr/>
          <p:nvPr/>
        </p:nvSpPr>
        <p:spPr>
          <a:xfrm>
            <a:off x="2185422" y="4725144"/>
            <a:ext cx="47628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지구가 스스로 돈다</a:t>
            </a:r>
            <a:r>
              <a:rPr lang="en-US" altLang="ko-KR" sz="4000" dirty="0" smtClean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3874646" y="5446531"/>
                <a:ext cx="1777474" cy="158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4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40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4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40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646" y="5446531"/>
                <a:ext cx="1777474" cy="15828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65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돈다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48409" y="5169386"/>
            <a:ext cx="47900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응 </a:t>
            </a:r>
            <a:r>
              <a:rPr lang="en-US" altLang="ko-KR" sz="4000" dirty="0" smtClean="0">
                <a:solidFill>
                  <a:schemeClr val="bg1"/>
                </a:solidFill>
              </a:rPr>
              <a:t>? </a:t>
            </a:r>
            <a:r>
              <a:rPr lang="ko-KR" altLang="en-US" sz="4000" dirty="0" smtClean="0">
                <a:solidFill>
                  <a:schemeClr val="bg1"/>
                </a:solidFill>
              </a:rPr>
              <a:t>전자가 돈다고</a:t>
            </a:r>
            <a:r>
              <a:rPr lang="en-US" altLang="ko-KR" sz="4000" dirty="0" smtClean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46" y="1538556"/>
            <a:ext cx="2727993" cy="3258596"/>
          </a:xfrm>
        </p:spPr>
      </p:pic>
    </p:spTree>
    <p:extLst>
      <p:ext uri="{BB962C8B-B14F-4D97-AF65-F5344CB8AC3E}">
        <p14:creationId xmlns:p14="http://schemas.microsoft.com/office/powerpoint/2010/main" val="38658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75656" y="5169386"/>
            <a:ext cx="36182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</a:rPr>
              <a:t>1. </a:t>
            </a:r>
            <a:r>
              <a:rPr lang="ko-KR" altLang="en-US" sz="4000" dirty="0" smtClean="0">
                <a:solidFill>
                  <a:schemeClr val="bg1"/>
                </a:solidFill>
              </a:rPr>
              <a:t>크기가 없다</a:t>
            </a:r>
            <a:r>
              <a:rPr lang="en-US" altLang="ko-KR" sz="40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46" y="1538556"/>
            <a:ext cx="2727993" cy="3258596"/>
          </a:xfr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8409" y="620688"/>
            <a:ext cx="55799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</a:rPr>
              <a:t>Electron spin</a:t>
            </a:r>
            <a:r>
              <a:rPr lang="ko-KR" altLang="en-US" sz="4000" dirty="0" smtClean="0">
                <a:solidFill>
                  <a:schemeClr val="bg1"/>
                </a:solidFill>
              </a:rPr>
              <a:t>의 </a:t>
            </a:r>
            <a:r>
              <a:rPr lang="en-US" altLang="ko-KR" sz="4000" dirty="0" err="1" smtClean="0">
                <a:solidFill>
                  <a:schemeClr val="bg1"/>
                </a:solidFill>
              </a:rPr>
              <a:t>mistery</a:t>
            </a:r>
            <a:endParaRPr lang="en-US" altLang="ko-KR" sz="40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5656" y="6021288"/>
            <a:ext cx="74831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</a:rPr>
              <a:t>2. </a:t>
            </a:r>
            <a:r>
              <a:rPr lang="en-US" altLang="ko-KR" sz="4000" b="1" dirty="0">
                <a:solidFill>
                  <a:schemeClr val="bg1"/>
                </a:solidFill>
              </a:rPr>
              <a:t>angular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momentum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이 없다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.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endParaRPr lang="en-US" altLang="ko-KR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어떻게 돌까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32856"/>
            <a:ext cx="2727993" cy="3258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9912" y="2204864"/>
            <a:ext cx="4650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각 운동량은 양자화</a:t>
            </a:r>
            <a:endParaRPr lang="en-US" altLang="ko-KR" sz="40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98451" y="2970605"/>
                <a:ext cx="333752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altLang="ko-KR" sz="40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sz="4000" dirty="0" smtClean="0">
                    <a:solidFill>
                      <a:schemeClr val="bg1"/>
                    </a:solidFill>
                  </a:rPr>
                  <a:t> =1/2</a:t>
                </a:r>
                <a:r>
                  <a:rPr lang="az-Cyrl-AZ" altLang="ko-KR" sz="4000" b="1" dirty="0" smtClean="0">
                    <a:solidFill>
                      <a:schemeClr val="bg1"/>
                    </a:solidFill>
                  </a:rPr>
                  <a:t>ћ</a:t>
                </a:r>
                <a:endParaRPr lang="ko-KR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451" y="2970605"/>
                <a:ext cx="3337520" cy="707886"/>
              </a:xfrm>
              <a:prstGeom prst="rect">
                <a:avLst/>
              </a:prstGeom>
              <a:blipFill rotWithShape="1">
                <a:blip r:embed="rId3"/>
                <a:stretch>
                  <a:fillRect t="-18966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98451" y="3933056"/>
                <a:ext cx="333752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altLang="ko-KR" sz="40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sz="4000" dirty="0" smtClean="0">
                    <a:solidFill>
                      <a:schemeClr val="bg1"/>
                    </a:solidFill>
                  </a:rPr>
                  <a:t> =-1/2</a:t>
                </a:r>
                <a:r>
                  <a:rPr lang="az-Cyrl-AZ" altLang="ko-KR" sz="4000" b="1" dirty="0" smtClean="0">
                    <a:solidFill>
                      <a:schemeClr val="bg1"/>
                    </a:solidFill>
                  </a:rPr>
                  <a:t>ћ</a:t>
                </a:r>
                <a:endParaRPr lang="ko-KR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451" y="3933056"/>
                <a:ext cx="3337520" cy="707886"/>
              </a:xfrm>
              <a:prstGeom prst="rect">
                <a:avLst/>
              </a:prstGeom>
              <a:blipFill rotWithShape="1">
                <a:blip r:embed="rId4"/>
                <a:stretch>
                  <a:fillRect t="-18966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7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1" t="29577" r="14799" b="32422"/>
          <a:stretch/>
        </p:blipFill>
        <p:spPr bwMode="auto">
          <a:xfrm>
            <a:off x="1043608" y="692696"/>
            <a:ext cx="6579071" cy="3909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051720" y="5157192"/>
            <a:ext cx="4834880" cy="864096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응</a:t>
            </a:r>
            <a:r>
              <a:rPr lang="en-US" altLang="ko-KR" sz="3200" dirty="0" smtClean="0">
                <a:solidFill>
                  <a:schemeClr val="bg1"/>
                </a:solidFill>
              </a:rPr>
              <a:t>???????????????????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9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전하가 회전하면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580112" y="2060848"/>
                <a:ext cx="3250704" cy="377301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ko-KR" altLang="en-US" sz="4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𝐵𝑑𝑙</m:t>
                          </m:r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altLang="ko-KR" sz="4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4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</m:nary>
                    </m:oMath>
                  </m:oMathPara>
                </a14:m>
                <a:endParaRPr lang="en-US" altLang="ko-KR" sz="4000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(2</m:t>
                      </m:r>
                      <m:r>
                        <m:rPr>
                          <m:nor/>
                        </m:rPr>
                        <a:rPr lang="el-GR" altLang="ko-KR" sz="4000" b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π</m:t>
                      </m:r>
                      <m:r>
                        <m:rPr>
                          <m:nor/>
                        </m:rPr>
                        <a:rPr lang="en-US" altLang="ko-KR" sz="4000" b="0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ko-KR" sz="4000" b="0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) =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bg1"/>
                          </a:solidFill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en-US" altLang="ko-KR" sz="4000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∴</m:t>
                      </m:r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ko-KR" sz="4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4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4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ko-KR" altLang="en-US" sz="4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𝜋</m:t>
                          </m:r>
                          <m:r>
                            <a:rPr lang="en-US" altLang="ko-KR" sz="4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ko-KR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0112" y="2060848"/>
                <a:ext cx="3250704" cy="3773016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2" y="1484784"/>
            <a:ext cx="3724896" cy="22322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2" y="4005064"/>
            <a:ext cx="3724896" cy="25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실험을 해보자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전자의 스핀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4825" y="1556792"/>
            <a:ext cx="8134350" cy="4572000"/>
          </a:xfrm>
          <a:prstGeom prst="rect">
            <a:avLst/>
          </a:prstGeom>
        </p:spPr>
      </p:pic>
      <p:pic>
        <p:nvPicPr>
          <p:cNvPr id="3" name="내 동영상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41277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5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785284"/>
            <a:ext cx="4117239" cy="26239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6" y="841068"/>
            <a:ext cx="4117239" cy="26247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262" y="3577372"/>
            <a:ext cx="37239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Classical Computer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12682" y="548680"/>
            <a:ext cx="39274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Q</a:t>
            </a:r>
            <a:r>
              <a:rPr lang="en-US" altLang="ko-KR" sz="3200" dirty="0" smtClean="0">
                <a:solidFill>
                  <a:schemeClr val="bg1"/>
                </a:solidFill>
              </a:rPr>
              <a:t>uantum Computer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52998" y="4437112"/>
            <a:ext cx="5245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</a:rPr>
              <a:t>0</a:t>
            </a:r>
            <a:endParaRPr lang="en-US" altLang="ko-KR" sz="48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55776" y="4437112"/>
            <a:ext cx="5245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</a:rPr>
              <a:t>1</a:t>
            </a:r>
            <a:endParaRPr lang="en-US" altLang="ko-KR" sz="48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5528615" y="1841372"/>
                <a:ext cx="37239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dirty="0" smtClean="0">
                        <a:solidFill>
                          <a:srgbClr val="FFFF00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ko-KR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sz="24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𝜓</m:t>
                        </m:r>
                      </m:e>
                    </m:d>
                    <m:r>
                      <a:rPr lang="en-US" altLang="ko-KR" sz="2400" b="0" i="1" dirty="0" smtClean="0">
                        <a:solidFill>
                          <a:srgbClr val="FFFF00"/>
                        </a:solidFill>
                        <a:latin typeface="Cambria Math"/>
                      </a:rPr>
                      <m:t>= </m:t>
                    </m:r>
                    <m:r>
                      <a:rPr lang="ko-KR" altLang="en-US" sz="2400" i="1" dirty="0" smtClean="0">
                        <a:solidFill>
                          <a:srgbClr val="FFFF00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sz="2400" dirty="0" smtClean="0">
                    <a:solidFill>
                      <a:srgbClr val="FFFF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ko-KR" sz="24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ko-KR" sz="2400" dirty="0" smtClean="0">
                    <a:solidFill>
                      <a:srgbClr val="FFFF0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400" i="1" dirty="0" smtClean="0">
                        <a:solidFill>
                          <a:srgbClr val="FFFF00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sz="2400" dirty="0">
                    <a:solidFill>
                      <a:srgbClr val="FFFF00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ko-KR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altLang="ko-KR" sz="2400" dirty="0" smtClean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615" y="1841372"/>
                <a:ext cx="3723905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910" t="-128947" b="-196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/>
              <p:cNvSpPr/>
              <p:nvPr/>
            </p:nvSpPr>
            <p:spPr>
              <a:xfrm>
                <a:off x="5812781" y="2247255"/>
                <a:ext cx="27878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FF00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sz="24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𝛼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FFFF00"/>
                        </a:solidFill>
                        <a:latin typeface="Cambria Math"/>
                      </a:rPr>
                      <m:t>+ </m:t>
                    </m:r>
                    <m:sSup>
                      <m:sSupPr>
                        <m:ctrlPr>
                          <a:rPr lang="en-US" altLang="ko-KR" sz="24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sz="24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𝛽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FFFF00"/>
                        </a:solidFill>
                        <a:latin typeface="Cambria Math"/>
                      </a:rPr>
                      <m:t>=1)</m:t>
                    </m:r>
                  </m:oMath>
                </a14:m>
                <a:endParaRPr lang="en-US" altLang="ko-KR" sz="2400" dirty="0" smtClean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81" y="2247255"/>
                <a:ext cx="2787801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501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051720" y="5949280"/>
            <a:ext cx="709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이에 대하여 슈뢰딩거 방정식을 이용한 엄청난 증명을 알고 있지만 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r>
              <a:rPr lang="ko-KR" altLang="en-US" dirty="0" smtClean="0">
                <a:solidFill>
                  <a:srgbClr val="FFFF00"/>
                </a:solidFill>
              </a:rPr>
              <a:t>슬라이드 공간이 부족하고 여러분이 </a:t>
            </a:r>
            <a:r>
              <a:rPr lang="ko-KR" altLang="en-US" dirty="0" err="1" smtClean="0">
                <a:solidFill>
                  <a:srgbClr val="FFFF00"/>
                </a:solidFill>
              </a:rPr>
              <a:t>뛰어내릴까봐</a:t>
            </a:r>
            <a:r>
              <a:rPr lang="ko-KR" altLang="en-US" dirty="0" smtClean="0">
                <a:solidFill>
                  <a:srgbClr val="FFFF00"/>
                </a:solidFill>
              </a:rPr>
              <a:t> 생략합니다</a:t>
            </a:r>
            <a:r>
              <a:rPr lang="en-US" altLang="ko-KR" dirty="0" smtClean="0">
                <a:solidFill>
                  <a:srgbClr val="FFFF00"/>
                </a:solidFill>
              </a:rPr>
              <a:t>.</a:t>
            </a:r>
            <a:r>
              <a:rPr lang="ko-KR" altLang="en-US" dirty="0" smtClean="0">
                <a:solidFill>
                  <a:srgbClr val="FFFF00"/>
                </a:solidFill>
              </a:rPr>
              <a:t>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05796" y="1052736"/>
            <a:ext cx="5245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</a:rPr>
              <a:t>0</a:t>
            </a:r>
            <a:endParaRPr lang="en-US" altLang="ko-KR" sz="48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05796" y="1052736"/>
            <a:ext cx="5245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</a:rPr>
              <a:t>1</a:t>
            </a:r>
            <a:endParaRPr lang="en-US" altLang="ko-KR" sz="4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93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"/>
                            </p:stCondLst>
                            <p:childTnLst>
                              <p:par>
                                <p:cTn id="12" presetID="10" presetClass="entr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Qubit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64" y="1592349"/>
            <a:ext cx="4248472" cy="4618800"/>
          </a:xfrm>
        </p:spPr>
      </p:pic>
    </p:spTree>
    <p:extLst>
      <p:ext uri="{BB962C8B-B14F-4D97-AF65-F5344CB8AC3E}">
        <p14:creationId xmlns:p14="http://schemas.microsoft.com/office/powerpoint/2010/main" val="256319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Qubit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7" t="30371" r="22790" b="31908"/>
          <a:stretch/>
        </p:blipFill>
        <p:spPr bwMode="auto">
          <a:xfrm>
            <a:off x="1492469" y="1594750"/>
            <a:ext cx="6159062" cy="464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8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Qubit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2" t="30151" r="8369" b="22223"/>
          <a:stretch/>
        </p:blipFill>
        <p:spPr bwMode="auto">
          <a:xfrm>
            <a:off x="1557361" y="1594750"/>
            <a:ext cx="6029279" cy="464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36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Qubit</a:t>
            </a:r>
            <a:r>
              <a:rPr lang="ko-KR" altLang="en-US" dirty="0" smtClean="0">
                <a:solidFill>
                  <a:schemeClr val="bg1"/>
                </a:solidFill>
              </a:rPr>
              <a:t>를 구현하려면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67744" y="1772816"/>
            <a:ext cx="40719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1.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수퍼포지션을</a:t>
            </a:r>
            <a:r>
              <a:rPr lang="ko-KR" altLang="en-US" sz="3200" dirty="0" smtClean="0">
                <a:solidFill>
                  <a:schemeClr val="bg1"/>
                </a:solidFill>
              </a:rPr>
              <a:t> 구현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67744" y="3325738"/>
            <a:ext cx="3661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</a:t>
            </a:r>
            <a:r>
              <a:rPr lang="ko-KR" altLang="en-US" sz="3200" dirty="0" smtClean="0">
                <a:solidFill>
                  <a:schemeClr val="bg1"/>
                </a:solidFill>
              </a:rPr>
              <a:t>비결정론적 모델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67744" y="4981922"/>
            <a:ext cx="3805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en-US" altLang="ko-KR" sz="3200" dirty="0" smtClean="0">
                <a:solidFill>
                  <a:schemeClr val="bg1"/>
                </a:solidFill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</a:rPr>
              <a:t>양자 얽힘을 구현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848" y="2618303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FF00"/>
                </a:solidFill>
              </a:rPr>
              <a:t>=&gt; </a:t>
            </a:r>
            <a:r>
              <a:rPr lang="ko-KR" altLang="en-US" sz="2800" dirty="0" smtClean="0">
                <a:solidFill>
                  <a:srgbClr val="FFFF00"/>
                </a:solidFill>
              </a:rPr>
              <a:t>자연확률적 </a:t>
            </a:r>
            <a:r>
              <a:rPr lang="ko-KR" altLang="en-US" sz="2800" dirty="0" err="1" smtClean="0">
                <a:solidFill>
                  <a:srgbClr val="FFFF00"/>
                </a:solidFill>
              </a:rPr>
              <a:t>난수이용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4221088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FF00"/>
                </a:solidFill>
              </a:rPr>
              <a:t>=&gt; </a:t>
            </a:r>
            <a:r>
              <a:rPr lang="ko-KR" altLang="en-US" sz="2800" dirty="0" smtClean="0">
                <a:solidFill>
                  <a:srgbClr val="FFFF00"/>
                </a:solidFill>
              </a:rPr>
              <a:t>동시성</a:t>
            </a:r>
            <a:r>
              <a:rPr lang="en-US" altLang="ko-KR" sz="2800" dirty="0">
                <a:solidFill>
                  <a:srgbClr val="FFFF00"/>
                </a:solidFill>
              </a:rPr>
              <a:t>+</a:t>
            </a:r>
            <a:r>
              <a:rPr lang="ko-KR" altLang="en-US" sz="2800" dirty="0" err="1" smtClean="0">
                <a:solidFill>
                  <a:srgbClr val="FFFF00"/>
                </a:solidFill>
              </a:rPr>
              <a:t>병렬성</a:t>
            </a:r>
            <a:r>
              <a:rPr lang="ko-KR" altLang="en-US" sz="2800" dirty="0" smtClean="0">
                <a:solidFill>
                  <a:srgbClr val="FFFF00"/>
                </a:solidFill>
              </a:rPr>
              <a:t> 이용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877272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FF00"/>
                </a:solidFill>
              </a:rPr>
              <a:t>=&gt; </a:t>
            </a:r>
            <a:r>
              <a:rPr lang="ko-KR" altLang="en-US" sz="2800" dirty="0" smtClean="0">
                <a:solidFill>
                  <a:srgbClr val="FFFF00"/>
                </a:solidFill>
              </a:rPr>
              <a:t>별도의 인터페이스 구현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비결정론 모델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5616" y="202636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FFFF00"/>
                </a:solidFill>
              </a:rPr>
              <a:t>동시성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3050957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타이밍에 따라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결과가 달라진다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3689902" y="2555731"/>
            <a:ext cx="1476164" cy="87331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02" y="1616391"/>
            <a:ext cx="3103749" cy="2751991"/>
          </a:xfrm>
          <a:prstGeom prst="rect">
            <a:avLst/>
          </a:prstGeom>
        </p:spPr>
      </p:pic>
      <p:sp>
        <p:nvSpPr>
          <p:cNvPr id="8" name="십자형 7"/>
          <p:cNvSpPr/>
          <p:nvPr/>
        </p:nvSpPr>
        <p:spPr>
          <a:xfrm>
            <a:off x="914672" y="5467672"/>
            <a:ext cx="828328" cy="828328"/>
          </a:xfrm>
          <a:prstGeom prst="plus">
            <a:avLst>
              <a:gd name="adj" fmla="val 3469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11052" y="555028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FFFF00"/>
                </a:solidFill>
              </a:rPr>
              <a:t>난수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644008" y="5310336"/>
            <a:ext cx="36444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solidFill>
                  <a:srgbClr val="FFFF00"/>
                </a:solidFill>
              </a:rPr>
              <a:t>비결정론 모델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11" name="등호 10"/>
          <p:cNvSpPr/>
          <p:nvPr/>
        </p:nvSpPr>
        <p:spPr>
          <a:xfrm>
            <a:off x="3435188" y="5430311"/>
            <a:ext cx="1404156" cy="903050"/>
          </a:xfrm>
          <a:prstGeom prst="mathEqual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0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난수가</a:t>
            </a:r>
            <a:r>
              <a:rPr lang="ko-KR" altLang="en-US" dirty="0" smtClean="0">
                <a:solidFill>
                  <a:schemeClr val="bg1"/>
                </a:solidFill>
              </a:rPr>
              <a:t> 문제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67667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양자확률진폭을 만족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39552" y="4005064"/>
            <a:ext cx="8229600" cy="6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일반 컴퓨터로 불가능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4150296" y="2780928"/>
            <a:ext cx="1008112" cy="100811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18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난수가</a:t>
            </a:r>
            <a:r>
              <a:rPr lang="ko-KR" altLang="en-US" dirty="0" smtClean="0">
                <a:solidFill>
                  <a:schemeClr val="bg1"/>
                </a:solidFill>
              </a:rPr>
              <a:t> 문제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67667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err="1" smtClean="0">
                <a:solidFill>
                  <a:schemeClr val="bg1"/>
                </a:solidFill>
              </a:rPr>
              <a:t>양자난수생성기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39552" y="4005064"/>
            <a:ext cx="8229600" cy="6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가격이 비쌈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4150296" y="2780928"/>
            <a:ext cx="1008112" cy="100811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33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4834880" cy="864096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양자컴퓨터가 상용화되면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47664" y="5037261"/>
            <a:ext cx="1800200" cy="5760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2800" dirty="0" smtClean="0">
                <a:solidFill>
                  <a:schemeClr val="bg1"/>
                </a:solidFill>
              </a:rPr>
              <a:t>양자보안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436096" y="5037261"/>
            <a:ext cx="280831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800" dirty="0" smtClean="0">
                <a:solidFill>
                  <a:schemeClr val="bg1"/>
                </a:solidFill>
              </a:rPr>
              <a:t>양자인공지능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3491297" cy="23042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20889"/>
            <a:ext cx="382569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6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한 줄기 빛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8" t="18223" r="33866" b="10943"/>
          <a:stretch/>
        </p:blipFill>
        <p:spPr bwMode="auto">
          <a:xfrm>
            <a:off x="1043608" y="1472674"/>
            <a:ext cx="6937799" cy="815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74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폰 카메라로 </a:t>
            </a:r>
            <a:r>
              <a:rPr lang="ko-KR" altLang="en-US" dirty="0" err="1" smtClean="0">
                <a:solidFill>
                  <a:schemeClr val="bg1"/>
                </a:solidFill>
              </a:rPr>
              <a:t>난수생성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002" y="2204864"/>
            <a:ext cx="499872" cy="3341077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 rot="901370">
            <a:off x="39872" y="1859942"/>
            <a:ext cx="4789984" cy="457208"/>
            <a:chOff x="304800" y="2425684"/>
            <a:chExt cx="4789984" cy="914416"/>
          </a:xfrm>
        </p:grpSpPr>
        <p:grpSp>
          <p:nvGrpSpPr>
            <p:cNvPr id="16" name="그룹 15"/>
            <p:cNvGrpSpPr/>
            <p:nvPr/>
          </p:nvGrpSpPr>
          <p:grpSpPr>
            <a:xfrm>
              <a:off x="304800" y="2425684"/>
              <a:ext cx="2394992" cy="914416"/>
              <a:chOff x="304800" y="2425684"/>
              <a:chExt cx="7810500" cy="914416"/>
            </a:xfrm>
          </p:grpSpPr>
          <p:sp>
            <p:nvSpPr>
              <p:cNvPr id="11" name="자유형 10"/>
              <p:cNvSpPr/>
              <p:nvPr/>
            </p:nvSpPr>
            <p:spPr>
              <a:xfrm>
                <a:off x="304800" y="2425684"/>
                <a:ext cx="1562100" cy="914416"/>
              </a:xfrm>
              <a:custGeom>
                <a:avLst/>
                <a:gdLst>
                  <a:gd name="connsiteX0" fmla="*/ 0 w 1562100"/>
                  <a:gd name="connsiteY0" fmla="*/ 774716 h 914416"/>
                  <a:gd name="connsiteX1" fmla="*/ 101600 w 1562100"/>
                  <a:gd name="connsiteY1" fmla="*/ 12716 h 914416"/>
                  <a:gd name="connsiteX2" fmla="*/ 228600 w 1562100"/>
                  <a:gd name="connsiteY2" fmla="*/ 800116 h 914416"/>
                  <a:gd name="connsiteX3" fmla="*/ 342900 w 1562100"/>
                  <a:gd name="connsiteY3" fmla="*/ 16 h 914416"/>
                  <a:gd name="connsiteX4" fmla="*/ 444500 w 1562100"/>
                  <a:gd name="connsiteY4" fmla="*/ 825516 h 914416"/>
                  <a:gd name="connsiteX5" fmla="*/ 533400 w 1562100"/>
                  <a:gd name="connsiteY5" fmla="*/ 25416 h 914416"/>
                  <a:gd name="connsiteX6" fmla="*/ 660400 w 1562100"/>
                  <a:gd name="connsiteY6" fmla="*/ 812816 h 914416"/>
                  <a:gd name="connsiteX7" fmla="*/ 762000 w 1562100"/>
                  <a:gd name="connsiteY7" fmla="*/ 25416 h 914416"/>
                  <a:gd name="connsiteX8" fmla="*/ 876300 w 1562100"/>
                  <a:gd name="connsiteY8" fmla="*/ 863616 h 914416"/>
                  <a:gd name="connsiteX9" fmla="*/ 965200 w 1562100"/>
                  <a:gd name="connsiteY9" fmla="*/ 38116 h 914416"/>
                  <a:gd name="connsiteX10" fmla="*/ 1079500 w 1562100"/>
                  <a:gd name="connsiteY10" fmla="*/ 812816 h 914416"/>
                  <a:gd name="connsiteX11" fmla="*/ 1143000 w 1562100"/>
                  <a:gd name="connsiteY11" fmla="*/ 38116 h 914416"/>
                  <a:gd name="connsiteX12" fmla="*/ 1295400 w 1562100"/>
                  <a:gd name="connsiteY12" fmla="*/ 812816 h 914416"/>
                  <a:gd name="connsiteX13" fmla="*/ 1384300 w 1562100"/>
                  <a:gd name="connsiteY13" fmla="*/ 50816 h 914416"/>
                  <a:gd name="connsiteX14" fmla="*/ 1562100 w 1562100"/>
                  <a:gd name="connsiteY14" fmla="*/ 914416 h 9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2100" h="914416">
                    <a:moveTo>
                      <a:pt x="0" y="774716"/>
                    </a:moveTo>
                    <a:cubicBezTo>
                      <a:pt x="31750" y="391599"/>
                      <a:pt x="63500" y="8483"/>
                      <a:pt x="101600" y="12716"/>
                    </a:cubicBezTo>
                    <a:cubicBezTo>
                      <a:pt x="139700" y="16949"/>
                      <a:pt x="188383" y="802233"/>
                      <a:pt x="228600" y="800116"/>
                    </a:cubicBezTo>
                    <a:cubicBezTo>
                      <a:pt x="268817" y="797999"/>
                      <a:pt x="306917" y="-4217"/>
                      <a:pt x="342900" y="16"/>
                    </a:cubicBezTo>
                    <a:cubicBezTo>
                      <a:pt x="378883" y="4249"/>
                      <a:pt x="412750" y="821283"/>
                      <a:pt x="444500" y="825516"/>
                    </a:cubicBezTo>
                    <a:cubicBezTo>
                      <a:pt x="476250" y="829749"/>
                      <a:pt x="497417" y="27533"/>
                      <a:pt x="533400" y="25416"/>
                    </a:cubicBezTo>
                    <a:cubicBezTo>
                      <a:pt x="569383" y="23299"/>
                      <a:pt x="622300" y="812816"/>
                      <a:pt x="660400" y="812816"/>
                    </a:cubicBezTo>
                    <a:cubicBezTo>
                      <a:pt x="698500" y="812816"/>
                      <a:pt x="726017" y="16949"/>
                      <a:pt x="762000" y="25416"/>
                    </a:cubicBezTo>
                    <a:cubicBezTo>
                      <a:pt x="797983" y="33883"/>
                      <a:pt x="842433" y="861499"/>
                      <a:pt x="876300" y="863616"/>
                    </a:cubicBezTo>
                    <a:cubicBezTo>
                      <a:pt x="910167" y="865733"/>
                      <a:pt x="931333" y="46583"/>
                      <a:pt x="965200" y="38116"/>
                    </a:cubicBezTo>
                    <a:cubicBezTo>
                      <a:pt x="999067" y="29649"/>
                      <a:pt x="1049867" y="812816"/>
                      <a:pt x="1079500" y="812816"/>
                    </a:cubicBezTo>
                    <a:cubicBezTo>
                      <a:pt x="1109133" y="812816"/>
                      <a:pt x="1107017" y="38116"/>
                      <a:pt x="1143000" y="38116"/>
                    </a:cubicBezTo>
                    <a:cubicBezTo>
                      <a:pt x="1178983" y="38116"/>
                      <a:pt x="1255183" y="810699"/>
                      <a:pt x="1295400" y="812816"/>
                    </a:cubicBezTo>
                    <a:cubicBezTo>
                      <a:pt x="1335617" y="814933"/>
                      <a:pt x="1339850" y="33883"/>
                      <a:pt x="1384300" y="50816"/>
                    </a:cubicBezTo>
                    <a:cubicBezTo>
                      <a:pt x="1428750" y="67749"/>
                      <a:pt x="1536700" y="793766"/>
                      <a:pt x="1562100" y="914416"/>
                    </a:cubicBez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1866900" y="2425684"/>
                <a:ext cx="1562100" cy="914416"/>
              </a:xfrm>
              <a:custGeom>
                <a:avLst/>
                <a:gdLst>
                  <a:gd name="connsiteX0" fmla="*/ 0 w 1562100"/>
                  <a:gd name="connsiteY0" fmla="*/ 774716 h 914416"/>
                  <a:gd name="connsiteX1" fmla="*/ 101600 w 1562100"/>
                  <a:gd name="connsiteY1" fmla="*/ 12716 h 914416"/>
                  <a:gd name="connsiteX2" fmla="*/ 228600 w 1562100"/>
                  <a:gd name="connsiteY2" fmla="*/ 800116 h 914416"/>
                  <a:gd name="connsiteX3" fmla="*/ 342900 w 1562100"/>
                  <a:gd name="connsiteY3" fmla="*/ 16 h 914416"/>
                  <a:gd name="connsiteX4" fmla="*/ 444500 w 1562100"/>
                  <a:gd name="connsiteY4" fmla="*/ 825516 h 914416"/>
                  <a:gd name="connsiteX5" fmla="*/ 533400 w 1562100"/>
                  <a:gd name="connsiteY5" fmla="*/ 25416 h 914416"/>
                  <a:gd name="connsiteX6" fmla="*/ 660400 w 1562100"/>
                  <a:gd name="connsiteY6" fmla="*/ 812816 h 914416"/>
                  <a:gd name="connsiteX7" fmla="*/ 762000 w 1562100"/>
                  <a:gd name="connsiteY7" fmla="*/ 25416 h 914416"/>
                  <a:gd name="connsiteX8" fmla="*/ 876300 w 1562100"/>
                  <a:gd name="connsiteY8" fmla="*/ 863616 h 914416"/>
                  <a:gd name="connsiteX9" fmla="*/ 965200 w 1562100"/>
                  <a:gd name="connsiteY9" fmla="*/ 38116 h 914416"/>
                  <a:gd name="connsiteX10" fmla="*/ 1079500 w 1562100"/>
                  <a:gd name="connsiteY10" fmla="*/ 812816 h 914416"/>
                  <a:gd name="connsiteX11" fmla="*/ 1143000 w 1562100"/>
                  <a:gd name="connsiteY11" fmla="*/ 38116 h 914416"/>
                  <a:gd name="connsiteX12" fmla="*/ 1295400 w 1562100"/>
                  <a:gd name="connsiteY12" fmla="*/ 812816 h 914416"/>
                  <a:gd name="connsiteX13" fmla="*/ 1384300 w 1562100"/>
                  <a:gd name="connsiteY13" fmla="*/ 50816 h 914416"/>
                  <a:gd name="connsiteX14" fmla="*/ 1562100 w 1562100"/>
                  <a:gd name="connsiteY14" fmla="*/ 914416 h 9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2100" h="914416">
                    <a:moveTo>
                      <a:pt x="0" y="774716"/>
                    </a:moveTo>
                    <a:cubicBezTo>
                      <a:pt x="31750" y="391599"/>
                      <a:pt x="63500" y="8483"/>
                      <a:pt x="101600" y="12716"/>
                    </a:cubicBezTo>
                    <a:cubicBezTo>
                      <a:pt x="139700" y="16949"/>
                      <a:pt x="188383" y="802233"/>
                      <a:pt x="228600" y="800116"/>
                    </a:cubicBezTo>
                    <a:cubicBezTo>
                      <a:pt x="268817" y="797999"/>
                      <a:pt x="306917" y="-4217"/>
                      <a:pt x="342900" y="16"/>
                    </a:cubicBezTo>
                    <a:cubicBezTo>
                      <a:pt x="378883" y="4249"/>
                      <a:pt x="412750" y="821283"/>
                      <a:pt x="444500" y="825516"/>
                    </a:cubicBezTo>
                    <a:cubicBezTo>
                      <a:pt x="476250" y="829749"/>
                      <a:pt x="497417" y="27533"/>
                      <a:pt x="533400" y="25416"/>
                    </a:cubicBezTo>
                    <a:cubicBezTo>
                      <a:pt x="569383" y="23299"/>
                      <a:pt x="622300" y="812816"/>
                      <a:pt x="660400" y="812816"/>
                    </a:cubicBezTo>
                    <a:cubicBezTo>
                      <a:pt x="698500" y="812816"/>
                      <a:pt x="726017" y="16949"/>
                      <a:pt x="762000" y="25416"/>
                    </a:cubicBezTo>
                    <a:cubicBezTo>
                      <a:pt x="797983" y="33883"/>
                      <a:pt x="842433" y="861499"/>
                      <a:pt x="876300" y="863616"/>
                    </a:cubicBezTo>
                    <a:cubicBezTo>
                      <a:pt x="910167" y="865733"/>
                      <a:pt x="931333" y="46583"/>
                      <a:pt x="965200" y="38116"/>
                    </a:cubicBezTo>
                    <a:cubicBezTo>
                      <a:pt x="999067" y="29649"/>
                      <a:pt x="1049867" y="812816"/>
                      <a:pt x="1079500" y="812816"/>
                    </a:cubicBezTo>
                    <a:cubicBezTo>
                      <a:pt x="1109133" y="812816"/>
                      <a:pt x="1107017" y="38116"/>
                      <a:pt x="1143000" y="38116"/>
                    </a:cubicBezTo>
                    <a:cubicBezTo>
                      <a:pt x="1178983" y="38116"/>
                      <a:pt x="1255183" y="810699"/>
                      <a:pt x="1295400" y="812816"/>
                    </a:cubicBezTo>
                    <a:cubicBezTo>
                      <a:pt x="1335617" y="814933"/>
                      <a:pt x="1339850" y="33883"/>
                      <a:pt x="1384300" y="50816"/>
                    </a:cubicBezTo>
                    <a:cubicBezTo>
                      <a:pt x="1428750" y="67749"/>
                      <a:pt x="1536700" y="793766"/>
                      <a:pt x="1562100" y="914416"/>
                    </a:cubicBez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3429000" y="2425684"/>
                <a:ext cx="1562100" cy="914416"/>
              </a:xfrm>
              <a:custGeom>
                <a:avLst/>
                <a:gdLst>
                  <a:gd name="connsiteX0" fmla="*/ 0 w 1562100"/>
                  <a:gd name="connsiteY0" fmla="*/ 774716 h 914416"/>
                  <a:gd name="connsiteX1" fmla="*/ 101600 w 1562100"/>
                  <a:gd name="connsiteY1" fmla="*/ 12716 h 914416"/>
                  <a:gd name="connsiteX2" fmla="*/ 228600 w 1562100"/>
                  <a:gd name="connsiteY2" fmla="*/ 800116 h 914416"/>
                  <a:gd name="connsiteX3" fmla="*/ 342900 w 1562100"/>
                  <a:gd name="connsiteY3" fmla="*/ 16 h 914416"/>
                  <a:gd name="connsiteX4" fmla="*/ 444500 w 1562100"/>
                  <a:gd name="connsiteY4" fmla="*/ 825516 h 914416"/>
                  <a:gd name="connsiteX5" fmla="*/ 533400 w 1562100"/>
                  <a:gd name="connsiteY5" fmla="*/ 25416 h 914416"/>
                  <a:gd name="connsiteX6" fmla="*/ 660400 w 1562100"/>
                  <a:gd name="connsiteY6" fmla="*/ 812816 h 914416"/>
                  <a:gd name="connsiteX7" fmla="*/ 762000 w 1562100"/>
                  <a:gd name="connsiteY7" fmla="*/ 25416 h 914416"/>
                  <a:gd name="connsiteX8" fmla="*/ 876300 w 1562100"/>
                  <a:gd name="connsiteY8" fmla="*/ 863616 h 914416"/>
                  <a:gd name="connsiteX9" fmla="*/ 965200 w 1562100"/>
                  <a:gd name="connsiteY9" fmla="*/ 38116 h 914416"/>
                  <a:gd name="connsiteX10" fmla="*/ 1079500 w 1562100"/>
                  <a:gd name="connsiteY10" fmla="*/ 812816 h 914416"/>
                  <a:gd name="connsiteX11" fmla="*/ 1143000 w 1562100"/>
                  <a:gd name="connsiteY11" fmla="*/ 38116 h 914416"/>
                  <a:gd name="connsiteX12" fmla="*/ 1295400 w 1562100"/>
                  <a:gd name="connsiteY12" fmla="*/ 812816 h 914416"/>
                  <a:gd name="connsiteX13" fmla="*/ 1384300 w 1562100"/>
                  <a:gd name="connsiteY13" fmla="*/ 50816 h 914416"/>
                  <a:gd name="connsiteX14" fmla="*/ 1562100 w 1562100"/>
                  <a:gd name="connsiteY14" fmla="*/ 914416 h 9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2100" h="914416">
                    <a:moveTo>
                      <a:pt x="0" y="774716"/>
                    </a:moveTo>
                    <a:cubicBezTo>
                      <a:pt x="31750" y="391599"/>
                      <a:pt x="63500" y="8483"/>
                      <a:pt x="101600" y="12716"/>
                    </a:cubicBezTo>
                    <a:cubicBezTo>
                      <a:pt x="139700" y="16949"/>
                      <a:pt x="188383" y="802233"/>
                      <a:pt x="228600" y="800116"/>
                    </a:cubicBezTo>
                    <a:cubicBezTo>
                      <a:pt x="268817" y="797999"/>
                      <a:pt x="306917" y="-4217"/>
                      <a:pt x="342900" y="16"/>
                    </a:cubicBezTo>
                    <a:cubicBezTo>
                      <a:pt x="378883" y="4249"/>
                      <a:pt x="412750" y="821283"/>
                      <a:pt x="444500" y="825516"/>
                    </a:cubicBezTo>
                    <a:cubicBezTo>
                      <a:pt x="476250" y="829749"/>
                      <a:pt x="497417" y="27533"/>
                      <a:pt x="533400" y="25416"/>
                    </a:cubicBezTo>
                    <a:cubicBezTo>
                      <a:pt x="569383" y="23299"/>
                      <a:pt x="622300" y="812816"/>
                      <a:pt x="660400" y="812816"/>
                    </a:cubicBezTo>
                    <a:cubicBezTo>
                      <a:pt x="698500" y="812816"/>
                      <a:pt x="726017" y="16949"/>
                      <a:pt x="762000" y="25416"/>
                    </a:cubicBezTo>
                    <a:cubicBezTo>
                      <a:pt x="797983" y="33883"/>
                      <a:pt x="842433" y="861499"/>
                      <a:pt x="876300" y="863616"/>
                    </a:cubicBezTo>
                    <a:cubicBezTo>
                      <a:pt x="910167" y="865733"/>
                      <a:pt x="931333" y="46583"/>
                      <a:pt x="965200" y="38116"/>
                    </a:cubicBezTo>
                    <a:cubicBezTo>
                      <a:pt x="999067" y="29649"/>
                      <a:pt x="1049867" y="812816"/>
                      <a:pt x="1079500" y="812816"/>
                    </a:cubicBezTo>
                    <a:cubicBezTo>
                      <a:pt x="1109133" y="812816"/>
                      <a:pt x="1107017" y="38116"/>
                      <a:pt x="1143000" y="38116"/>
                    </a:cubicBezTo>
                    <a:cubicBezTo>
                      <a:pt x="1178983" y="38116"/>
                      <a:pt x="1255183" y="810699"/>
                      <a:pt x="1295400" y="812816"/>
                    </a:cubicBezTo>
                    <a:cubicBezTo>
                      <a:pt x="1335617" y="814933"/>
                      <a:pt x="1339850" y="33883"/>
                      <a:pt x="1384300" y="50816"/>
                    </a:cubicBezTo>
                    <a:cubicBezTo>
                      <a:pt x="1428750" y="67749"/>
                      <a:pt x="1536700" y="793766"/>
                      <a:pt x="1562100" y="914416"/>
                    </a:cubicBez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4991100" y="2425684"/>
                <a:ext cx="1562100" cy="914416"/>
              </a:xfrm>
              <a:custGeom>
                <a:avLst/>
                <a:gdLst>
                  <a:gd name="connsiteX0" fmla="*/ 0 w 1562100"/>
                  <a:gd name="connsiteY0" fmla="*/ 774716 h 914416"/>
                  <a:gd name="connsiteX1" fmla="*/ 101600 w 1562100"/>
                  <a:gd name="connsiteY1" fmla="*/ 12716 h 914416"/>
                  <a:gd name="connsiteX2" fmla="*/ 228600 w 1562100"/>
                  <a:gd name="connsiteY2" fmla="*/ 800116 h 914416"/>
                  <a:gd name="connsiteX3" fmla="*/ 342900 w 1562100"/>
                  <a:gd name="connsiteY3" fmla="*/ 16 h 914416"/>
                  <a:gd name="connsiteX4" fmla="*/ 444500 w 1562100"/>
                  <a:gd name="connsiteY4" fmla="*/ 825516 h 914416"/>
                  <a:gd name="connsiteX5" fmla="*/ 533400 w 1562100"/>
                  <a:gd name="connsiteY5" fmla="*/ 25416 h 914416"/>
                  <a:gd name="connsiteX6" fmla="*/ 660400 w 1562100"/>
                  <a:gd name="connsiteY6" fmla="*/ 812816 h 914416"/>
                  <a:gd name="connsiteX7" fmla="*/ 762000 w 1562100"/>
                  <a:gd name="connsiteY7" fmla="*/ 25416 h 914416"/>
                  <a:gd name="connsiteX8" fmla="*/ 876300 w 1562100"/>
                  <a:gd name="connsiteY8" fmla="*/ 863616 h 914416"/>
                  <a:gd name="connsiteX9" fmla="*/ 965200 w 1562100"/>
                  <a:gd name="connsiteY9" fmla="*/ 38116 h 914416"/>
                  <a:gd name="connsiteX10" fmla="*/ 1079500 w 1562100"/>
                  <a:gd name="connsiteY10" fmla="*/ 812816 h 914416"/>
                  <a:gd name="connsiteX11" fmla="*/ 1143000 w 1562100"/>
                  <a:gd name="connsiteY11" fmla="*/ 38116 h 914416"/>
                  <a:gd name="connsiteX12" fmla="*/ 1295400 w 1562100"/>
                  <a:gd name="connsiteY12" fmla="*/ 812816 h 914416"/>
                  <a:gd name="connsiteX13" fmla="*/ 1384300 w 1562100"/>
                  <a:gd name="connsiteY13" fmla="*/ 50816 h 914416"/>
                  <a:gd name="connsiteX14" fmla="*/ 1562100 w 1562100"/>
                  <a:gd name="connsiteY14" fmla="*/ 914416 h 9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2100" h="914416">
                    <a:moveTo>
                      <a:pt x="0" y="774716"/>
                    </a:moveTo>
                    <a:cubicBezTo>
                      <a:pt x="31750" y="391599"/>
                      <a:pt x="63500" y="8483"/>
                      <a:pt x="101600" y="12716"/>
                    </a:cubicBezTo>
                    <a:cubicBezTo>
                      <a:pt x="139700" y="16949"/>
                      <a:pt x="188383" y="802233"/>
                      <a:pt x="228600" y="800116"/>
                    </a:cubicBezTo>
                    <a:cubicBezTo>
                      <a:pt x="268817" y="797999"/>
                      <a:pt x="306917" y="-4217"/>
                      <a:pt x="342900" y="16"/>
                    </a:cubicBezTo>
                    <a:cubicBezTo>
                      <a:pt x="378883" y="4249"/>
                      <a:pt x="412750" y="821283"/>
                      <a:pt x="444500" y="825516"/>
                    </a:cubicBezTo>
                    <a:cubicBezTo>
                      <a:pt x="476250" y="829749"/>
                      <a:pt x="497417" y="27533"/>
                      <a:pt x="533400" y="25416"/>
                    </a:cubicBezTo>
                    <a:cubicBezTo>
                      <a:pt x="569383" y="23299"/>
                      <a:pt x="622300" y="812816"/>
                      <a:pt x="660400" y="812816"/>
                    </a:cubicBezTo>
                    <a:cubicBezTo>
                      <a:pt x="698500" y="812816"/>
                      <a:pt x="726017" y="16949"/>
                      <a:pt x="762000" y="25416"/>
                    </a:cubicBezTo>
                    <a:cubicBezTo>
                      <a:pt x="797983" y="33883"/>
                      <a:pt x="842433" y="861499"/>
                      <a:pt x="876300" y="863616"/>
                    </a:cubicBezTo>
                    <a:cubicBezTo>
                      <a:pt x="910167" y="865733"/>
                      <a:pt x="931333" y="46583"/>
                      <a:pt x="965200" y="38116"/>
                    </a:cubicBezTo>
                    <a:cubicBezTo>
                      <a:pt x="999067" y="29649"/>
                      <a:pt x="1049867" y="812816"/>
                      <a:pt x="1079500" y="812816"/>
                    </a:cubicBezTo>
                    <a:cubicBezTo>
                      <a:pt x="1109133" y="812816"/>
                      <a:pt x="1107017" y="38116"/>
                      <a:pt x="1143000" y="38116"/>
                    </a:cubicBezTo>
                    <a:cubicBezTo>
                      <a:pt x="1178983" y="38116"/>
                      <a:pt x="1255183" y="810699"/>
                      <a:pt x="1295400" y="812816"/>
                    </a:cubicBezTo>
                    <a:cubicBezTo>
                      <a:pt x="1335617" y="814933"/>
                      <a:pt x="1339850" y="33883"/>
                      <a:pt x="1384300" y="50816"/>
                    </a:cubicBezTo>
                    <a:cubicBezTo>
                      <a:pt x="1428750" y="67749"/>
                      <a:pt x="1536700" y="793766"/>
                      <a:pt x="1562100" y="914416"/>
                    </a:cubicBez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6553200" y="2425684"/>
                <a:ext cx="1562100" cy="914416"/>
              </a:xfrm>
              <a:custGeom>
                <a:avLst/>
                <a:gdLst>
                  <a:gd name="connsiteX0" fmla="*/ 0 w 1562100"/>
                  <a:gd name="connsiteY0" fmla="*/ 774716 h 914416"/>
                  <a:gd name="connsiteX1" fmla="*/ 101600 w 1562100"/>
                  <a:gd name="connsiteY1" fmla="*/ 12716 h 914416"/>
                  <a:gd name="connsiteX2" fmla="*/ 228600 w 1562100"/>
                  <a:gd name="connsiteY2" fmla="*/ 800116 h 914416"/>
                  <a:gd name="connsiteX3" fmla="*/ 342900 w 1562100"/>
                  <a:gd name="connsiteY3" fmla="*/ 16 h 914416"/>
                  <a:gd name="connsiteX4" fmla="*/ 444500 w 1562100"/>
                  <a:gd name="connsiteY4" fmla="*/ 825516 h 914416"/>
                  <a:gd name="connsiteX5" fmla="*/ 533400 w 1562100"/>
                  <a:gd name="connsiteY5" fmla="*/ 25416 h 914416"/>
                  <a:gd name="connsiteX6" fmla="*/ 660400 w 1562100"/>
                  <a:gd name="connsiteY6" fmla="*/ 812816 h 914416"/>
                  <a:gd name="connsiteX7" fmla="*/ 762000 w 1562100"/>
                  <a:gd name="connsiteY7" fmla="*/ 25416 h 914416"/>
                  <a:gd name="connsiteX8" fmla="*/ 876300 w 1562100"/>
                  <a:gd name="connsiteY8" fmla="*/ 863616 h 914416"/>
                  <a:gd name="connsiteX9" fmla="*/ 965200 w 1562100"/>
                  <a:gd name="connsiteY9" fmla="*/ 38116 h 914416"/>
                  <a:gd name="connsiteX10" fmla="*/ 1079500 w 1562100"/>
                  <a:gd name="connsiteY10" fmla="*/ 812816 h 914416"/>
                  <a:gd name="connsiteX11" fmla="*/ 1143000 w 1562100"/>
                  <a:gd name="connsiteY11" fmla="*/ 38116 h 914416"/>
                  <a:gd name="connsiteX12" fmla="*/ 1295400 w 1562100"/>
                  <a:gd name="connsiteY12" fmla="*/ 812816 h 914416"/>
                  <a:gd name="connsiteX13" fmla="*/ 1384300 w 1562100"/>
                  <a:gd name="connsiteY13" fmla="*/ 50816 h 914416"/>
                  <a:gd name="connsiteX14" fmla="*/ 1562100 w 1562100"/>
                  <a:gd name="connsiteY14" fmla="*/ 914416 h 9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2100" h="914416">
                    <a:moveTo>
                      <a:pt x="0" y="774716"/>
                    </a:moveTo>
                    <a:cubicBezTo>
                      <a:pt x="31750" y="391599"/>
                      <a:pt x="63500" y="8483"/>
                      <a:pt x="101600" y="12716"/>
                    </a:cubicBezTo>
                    <a:cubicBezTo>
                      <a:pt x="139700" y="16949"/>
                      <a:pt x="188383" y="802233"/>
                      <a:pt x="228600" y="800116"/>
                    </a:cubicBezTo>
                    <a:cubicBezTo>
                      <a:pt x="268817" y="797999"/>
                      <a:pt x="306917" y="-4217"/>
                      <a:pt x="342900" y="16"/>
                    </a:cubicBezTo>
                    <a:cubicBezTo>
                      <a:pt x="378883" y="4249"/>
                      <a:pt x="412750" y="821283"/>
                      <a:pt x="444500" y="825516"/>
                    </a:cubicBezTo>
                    <a:cubicBezTo>
                      <a:pt x="476250" y="829749"/>
                      <a:pt x="497417" y="27533"/>
                      <a:pt x="533400" y="25416"/>
                    </a:cubicBezTo>
                    <a:cubicBezTo>
                      <a:pt x="569383" y="23299"/>
                      <a:pt x="622300" y="812816"/>
                      <a:pt x="660400" y="812816"/>
                    </a:cubicBezTo>
                    <a:cubicBezTo>
                      <a:pt x="698500" y="812816"/>
                      <a:pt x="726017" y="16949"/>
                      <a:pt x="762000" y="25416"/>
                    </a:cubicBezTo>
                    <a:cubicBezTo>
                      <a:pt x="797983" y="33883"/>
                      <a:pt x="842433" y="861499"/>
                      <a:pt x="876300" y="863616"/>
                    </a:cubicBezTo>
                    <a:cubicBezTo>
                      <a:pt x="910167" y="865733"/>
                      <a:pt x="931333" y="46583"/>
                      <a:pt x="965200" y="38116"/>
                    </a:cubicBezTo>
                    <a:cubicBezTo>
                      <a:pt x="999067" y="29649"/>
                      <a:pt x="1049867" y="812816"/>
                      <a:pt x="1079500" y="812816"/>
                    </a:cubicBezTo>
                    <a:cubicBezTo>
                      <a:pt x="1109133" y="812816"/>
                      <a:pt x="1107017" y="38116"/>
                      <a:pt x="1143000" y="38116"/>
                    </a:cubicBezTo>
                    <a:cubicBezTo>
                      <a:pt x="1178983" y="38116"/>
                      <a:pt x="1255183" y="810699"/>
                      <a:pt x="1295400" y="812816"/>
                    </a:cubicBezTo>
                    <a:cubicBezTo>
                      <a:pt x="1335617" y="814933"/>
                      <a:pt x="1339850" y="33883"/>
                      <a:pt x="1384300" y="50816"/>
                    </a:cubicBezTo>
                    <a:cubicBezTo>
                      <a:pt x="1428750" y="67749"/>
                      <a:pt x="1536700" y="793766"/>
                      <a:pt x="1562100" y="914416"/>
                    </a:cubicBez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699792" y="2425684"/>
              <a:ext cx="2394992" cy="914416"/>
              <a:chOff x="304800" y="2425684"/>
              <a:chExt cx="7810500" cy="914416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304800" y="2425684"/>
                <a:ext cx="1562100" cy="914416"/>
              </a:xfrm>
              <a:custGeom>
                <a:avLst/>
                <a:gdLst>
                  <a:gd name="connsiteX0" fmla="*/ 0 w 1562100"/>
                  <a:gd name="connsiteY0" fmla="*/ 774716 h 914416"/>
                  <a:gd name="connsiteX1" fmla="*/ 101600 w 1562100"/>
                  <a:gd name="connsiteY1" fmla="*/ 12716 h 914416"/>
                  <a:gd name="connsiteX2" fmla="*/ 228600 w 1562100"/>
                  <a:gd name="connsiteY2" fmla="*/ 800116 h 914416"/>
                  <a:gd name="connsiteX3" fmla="*/ 342900 w 1562100"/>
                  <a:gd name="connsiteY3" fmla="*/ 16 h 914416"/>
                  <a:gd name="connsiteX4" fmla="*/ 444500 w 1562100"/>
                  <a:gd name="connsiteY4" fmla="*/ 825516 h 914416"/>
                  <a:gd name="connsiteX5" fmla="*/ 533400 w 1562100"/>
                  <a:gd name="connsiteY5" fmla="*/ 25416 h 914416"/>
                  <a:gd name="connsiteX6" fmla="*/ 660400 w 1562100"/>
                  <a:gd name="connsiteY6" fmla="*/ 812816 h 914416"/>
                  <a:gd name="connsiteX7" fmla="*/ 762000 w 1562100"/>
                  <a:gd name="connsiteY7" fmla="*/ 25416 h 914416"/>
                  <a:gd name="connsiteX8" fmla="*/ 876300 w 1562100"/>
                  <a:gd name="connsiteY8" fmla="*/ 863616 h 914416"/>
                  <a:gd name="connsiteX9" fmla="*/ 965200 w 1562100"/>
                  <a:gd name="connsiteY9" fmla="*/ 38116 h 914416"/>
                  <a:gd name="connsiteX10" fmla="*/ 1079500 w 1562100"/>
                  <a:gd name="connsiteY10" fmla="*/ 812816 h 914416"/>
                  <a:gd name="connsiteX11" fmla="*/ 1143000 w 1562100"/>
                  <a:gd name="connsiteY11" fmla="*/ 38116 h 914416"/>
                  <a:gd name="connsiteX12" fmla="*/ 1295400 w 1562100"/>
                  <a:gd name="connsiteY12" fmla="*/ 812816 h 914416"/>
                  <a:gd name="connsiteX13" fmla="*/ 1384300 w 1562100"/>
                  <a:gd name="connsiteY13" fmla="*/ 50816 h 914416"/>
                  <a:gd name="connsiteX14" fmla="*/ 1562100 w 1562100"/>
                  <a:gd name="connsiteY14" fmla="*/ 914416 h 9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2100" h="914416">
                    <a:moveTo>
                      <a:pt x="0" y="774716"/>
                    </a:moveTo>
                    <a:cubicBezTo>
                      <a:pt x="31750" y="391599"/>
                      <a:pt x="63500" y="8483"/>
                      <a:pt x="101600" y="12716"/>
                    </a:cubicBezTo>
                    <a:cubicBezTo>
                      <a:pt x="139700" y="16949"/>
                      <a:pt x="188383" y="802233"/>
                      <a:pt x="228600" y="800116"/>
                    </a:cubicBezTo>
                    <a:cubicBezTo>
                      <a:pt x="268817" y="797999"/>
                      <a:pt x="306917" y="-4217"/>
                      <a:pt x="342900" y="16"/>
                    </a:cubicBezTo>
                    <a:cubicBezTo>
                      <a:pt x="378883" y="4249"/>
                      <a:pt x="412750" y="821283"/>
                      <a:pt x="444500" y="825516"/>
                    </a:cubicBezTo>
                    <a:cubicBezTo>
                      <a:pt x="476250" y="829749"/>
                      <a:pt x="497417" y="27533"/>
                      <a:pt x="533400" y="25416"/>
                    </a:cubicBezTo>
                    <a:cubicBezTo>
                      <a:pt x="569383" y="23299"/>
                      <a:pt x="622300" y="812816"/>
                      <a:pt x="660400" y="812816"/>
                    </a:cubicBezTo>
                    <a:cubicBezTo>
                      <a:pt x="698500" y="812816"/>
                      <a:pt x="726017" y="16949"/>
                      <a:pt x="762000" y="25416"/>
                    </a:cubicBezTo>
                    <a:cubicBezTo>
                      <a:pt x="797983" y="33883"/>
                      <a:pt x="842433" y="861499"/>
                      <a:pt x="876300" y="863616"/>
                    </a:cubicBezTo>
                    <a:cubicBezTo>
                      <a:pt x="910167" y="865733"/>
                      <a:pt x="931333" y="46583"/>
                      <a:pt x="965200" y="38116"/>
                    </a:cubicBezTo>
                    <a:cubicBezTo>
                      <a:pt x="999067" y="29649"/>
                      <a:pt x="1049867" y="812816"/>
                      <a:pt x="1079500" y="812816"/>
                    </a:cubicBezTo>
                    <a:cubicBezTo>
                      <a:pt x="1109133" y="812816"/>
                      <a:pt x="1107017" y="38116"/>
                      <a:pt x="1143000" y="38116"/>
                    </a:cubicBezTo>
                    <a:cubicBezTo>
                      <a:pt x="1178983" y="38116"/>
                      <a:pt x="1255183" y="810699"/>
                      <a:pt x="1295400" y="812816"/>
                    </a:cubicBezTo>
                    <a:cubicBezTo>
                      <a:pt x="1335617" y="814933"/>
                      <a:pt x="1339850" y="33883"/>
                      <a:pt x="1384300" y="50816"/>
                    </a:cubicBezTo>
                    <a:cubicBezTo>
                      <a:pt x="1428750" y="67749"/>
                      <a:pt x="1536700" y="793766"/>
                      <a:pt x="1562100" y="914416"/>
                    </a:cubicBez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1866900" y="2425684"/>
                <a:ext cx="1562100" cy="914416"/>
              </a:xfrm>
              <a:custGeom>
                <a:avLst/>
                <a:gdLst>
                  <a:gd name="connsiteX0" fmla="*/ 0 w 1562100"/>
                  <a:gd name="connsiteY0" fmla="*/ 774716 h 914416"/>
                  <a:gd name="connsiteX1" fmla="*/ 101600 w 1562100"/>
                  <a:gd name="connsiteY1" fmla="*/ 12716 h 914416"/>
                  <a:gd name="connsiteX2" fmla="*/ 228600 w 1562100"/>
                  <a:gd name="connsiteY2" fmla="*/ 800116 h 914416"/>
                  <a:gd name="connsiteX3" fmla="*/ 342900 w 1562100"/>
                  <a:gd name="connsiteY3" fmla="*/ 16 h 914416"/>
                  <a:gd name="connsiteX4" fmla="*/ 444500 w 1562100"/>
                  <a:gd name="connsiteY4" fmla="*/ 825516 h 914416"/>
                  <a:gd name="connsiteX5" fmla="*/ 533400 w 1562100"/>
                  <a:gd name="connsiteY5" fmla="*/ 25416 h 914416"/>
                  <a:gd name="connsiteX6" fmla="*/ 660400 w 1562100"/>
                  <a:gd name="connsiteY6" fmla="*/ 812816 h 914416"/>
                  <a:gd name="connsiteX7" fmla="*/ 762000 w 1562100"/>
                  <a:gd name="connsiteY7" fmla="*/ 25416 h 914416"/>
                  <a:gd name="connsiteX8" fmla="*/ 876300 w 1562100"/>
                  <a:gd name="connsiteY8" fmla="*/ 863616 h 914416"/>
                  <a:gd name="connsiteX9" fmla="*/ 965200 w 1562100"/>
                  <a:gd name="connsiteY9" fmla="*/ 38116 h 914416"/>
                  <a:gd name="connsiteX10" fmla="*/ 1079500 w 1562100"/>
                  <a:gd name="connsiteY10" fmla="*/ 812816 h 914416"/>
                  <a:gd name="connsiteX11" fmla="*/ 1143000 w 1562100"/>
                  <a:gd name="connsiteY11" fmla="*/ 38116 h 914416"/>
                  <a:gd name="connsiteX12" fmla="*/ 1295400 w 1562100"/>
                  <a:gd name="connsiteY12" fmla="*/ 812816 h 914416"/>
                  <a:gd name="connsiteX13" fmla="*/ 1384300 w 1562100"/>
                  <a:gd name="connsiteY13" fmla="*/ 50816 h 914416"/>
                  <a:gd name="connsiteX14" fmla="*/ 1562100 w 1562100"/>
                  <a:gd name="connsiteY14" fmla="*/ 914416 h 9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2100" h="914416">
                    <a:moveTo>
                      <a:pt x="0" y="774716"/>
                    </a:moveTo>
                    <a:cubicBezTo>
                      <a:pt x="31750" y="391599"/>
                      <a:pt x="63500" y="8483"/>
                      <a:pt x="101600" y="12716"/>
                    </a:cubicBezTo>
                    <a:cubicBezTo>
                      <a:pt x="139700" y="16949"/>
                      <a:pt x="188383" y="802233"/>
                      <a:pt x="228600" y="800116"/>
                    </a:cubicBezTo>
                    <a:cubicBezTo>
                      <a:pt x="268817" y="797999"/>
                      <a:pt x="306917" y="-4217"/>
                      <a:pt x="342900" y="16"/>
                    </a:cubicBezTo>
                    <a:cubicBezTo>
                      <a:pt x="378883" y="4249"/>
                      <a:pt x="412750" y="821283"/>
                      <a:pt x="444500" y="825516"/>
                    </a:cubicBezTo>
                    <a:cubicBezTo>
                      <a:pt x="476250" y="829749"/>
                      <a:pt x="497417" y="27533"/>
                      <a:pt x="533400" y="25416"/>
                    </a:cubicBezTo>
                    <a:cubicBezTo>
                      <a:pt x="569383" y="23299"/>
                      <a:pt x="622300" y="812816"/>
                      <a:pt x="660400" y="812816"/>
                    </a:cubicBezTo>
                    <a:cubicBezTo>
                      <a:pt x="698500" y="812816"/>
                      <a:pt x="726017" y="16949"/>
                      <a:pt x="762000" y="25416"/>
                    </a:cubicBezTo>
                    <a:cubicBezTo>
                      <a:pt x="797983" y="33883"/>
                      <a:pt x="842433" y="861499"/>
                      <a:pt x="876300" y="863616"/>
                    </a:cubicBezTo>
                    <a:cubicBezTo>
                      <a:pt x="910167" y="865733"/>
                      <a:pt x="931333" y="46583"/>
                      <a:pt x="965200" y="38116"/>
                    </a:cubicBezTo>
                    <a:cubicBezTo>
                      <a:pt x="999067" y="29649"/>
                      <a:pt x="1049867" y="812816"/>
                      <a:pt x="1079500" y="812816"/>
                    </a:cubicBezTo>
                    <a:cubicBezTo>
                      <a:pt x="1109133" y="812816"/>
                      <a:pt x="1107017" y="38116"/>
                      <a:pt x="1143000" y="38116"/>
                    </a:cubicBezTo>
                    <a:cubicBezTo>
                      <a:pt x="1178983" y="38116"/>
                      <a:pt x="1255183" y="810699"/>
                      <a:pt x="1295400" y="812816"/>
                    </a:cubicBezTo>
                    <a:cubicBezTo>
                      <a:pt x="1335617" y="814933"/>
                      <a:pt x="1339850" y="33883"/>
                      <a:pt x="1384300" y="50816"/>
                    </a:cubicBezTo>
                    <a:cubicBezTo>
                      <a:pt x="1428750" y="67749"/>
                      <a:pt x="1536700" y="793766"/>
                      <a:pt x="1562100" y="914416"/>
                    </a:cubicBez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 19"/>
              <p:cNvSpPr/>
              <p:nvPr/>
            </p:nvSpPr>
            <p:spPr>
              <a:xfrm>
                <a:off x="3429000" y="2425684"/>
                <a:ext cx="1562100" cy="914416"/>
              </a:xfrm>
              <a:custGeom>
                <a:avLst/>
                <a:gdLst>
                  <a:gd name="connsiteX0" fmla="*/ 0 w 1562100"/>
                  <a:gd name="connsiteY0" fmla="*/ 774716 h 914416"/>
                  <a:gd name="connsiteX1" fmla="*/ 101600 w 1562100"/>
                  <a:gd name="connsiteY1" fmla="*/ 12716 h 914416"/>
                  <a:gd name="connsiteX2" fmla="*/ 228600 w 1562100"/>
                  <a:gd name="connsiteY2" fmla="*/ 800116 h 914416"/>
                  <a:gd name="connsiteX3" fmla="*/ 342900 w 1562100"/>
                  <a:gd name="connsiteY3" fmla="*/ 16 h 914416"/>
                  <a:gd name="connsiteX4" fmla="*/ 444500 w 1562100"/>
                  <a:gd name="connsiteY4" fmla="*/ 825516 h 914416"/>
                  <a:gd name="connsiteX5" fmla="*/ 533400 w 1562100"/>
                  <a:gd name="connsiteY5" fmla="*/ 25416 h 914416"/>
                  <a:gd name="connsiteX6" fmla="*/ 660400 w 1562100"/>
                  <a:gd name="connsiteY6" fmla="*/ 812816 h 914416"/>
                  <a:gd name="connsiteX7" fmla="*/ 762000 w 1562100"/>
                  <a:gd name="connsiteY7" fmla="*/ 25416 h 914416"/>
                  <a:gd name="connsiteX8" fmla="*/ 876300 w 1562100"/>
                  <a:gd name="connsiteY8" fmla="*/ 863616 h 914416"/>
                  <a:gd name="connsiteX9" fmla="*/ 965200 w 1562100"/>
                  <a:gd name="connsiteY9" fmla="*/ 38116 h 914416"/>
                  <a:gd name="connsiteX10" fmla="*/ 1079500 w 1562100"/>
                  <a:gd name="connsiteY10" fmla="*/ 812816 h 914416"/>
                  <a:gd name="connsiteX11" fmla="*/ 1143000 w 1562100"/>
                  <a:gd name="connsiteY11" fmla="*/ 38116 h 914416"/>
                  <a:gd name="connsiteX12" fmla="*/ 1295400 w 1562100"/>
                  <a:gd name="connsiteY12" fmla="*/ 812816 h 914416"/>
                  <a:gd name="connsiteX13" fmla="*/ 1384300 w 1562100"/>
                  <a:gd name="connsiteY13" fmla="*/ 50816 h 914416"/>
                  <a:gd name="connsiteX14" fmla="*/ 1562100 w 1562100"/>
                  <a:gd name="connsiteY14" fmla="*/ 914416 h 9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2100" h="914416">
                    <a:moveTo>
                      <a:pt x="0" y="774716"/>
                    </a:moveTo>
                    <a:cubicBezTo>
                      <a:pt x="31750" y="391599"/>
                      <a:pt x="63500" y="8483"/>
                      <a:pt x="101600" y="12716"/>
                    </a:cubicBezTo>
                    <a:cubicBezTo>
                      <a:pt x="139700" y="16949"/>
                      <a:pt x="188383" y="802233"/>
                      <a:pt x="228600" y="800116"/>
                    </a:cubicBezTo>
                    <a:cubicBezTo>
                      <a:pt x="268817" y="797999"/>
                      <a:pt x="306917" y="-4217"/>
                      <a:pt x="342900" y="16"/>
                    </a:cubicBezTo>
                    <a:cubicBezTo>
                      <a:pt x="378883" y="4249"/>
                      <a:pt x="412750" y="821283"/>
                      <a:pt x="444500" y="825516"/>
                    </a:cubicBezTo>
                    <a:cubicBezTo>
                      <a:pt x="476250" y="829749"/>
                      <a:pt x="497417" y="27533"/>
                      <a:pt x="533400" y="25416"/>
                    </a:cubicBezTo>
                    <a:cubicBezTo>
                      <a:pt x="569383" y="23299"/>
                      <a:pt x="622300" y="812816"/>
                      <a:pt x="660400" y="812816"/>
                    </a:cubicBezTo>
                    <a:cubicBezTo>
                      <a:pt x="698500" y="812816"/>
                      <a:pt x="726017" y="16949"/>
                      <a:pt x="762000" y="25416"/>
                    </a:cubicBezTo>
                    <a:cubicBezTo>
                      <a:pt x="797983" y="33883"/>
                      <a:pt x="842433" y="861499"/>
                      <a:pt x="876300" y="863616"/>
                    </a:cubicBezTo>
                    <a:cubicBezTo>
                      <a:pt x="910167" y="865733"/>
                      <a:pt x="931333" y="46583"/>
                      <a:pt x="965200" y="38116"/>
                    </a:cubicBezTo>
                    <a:cubicBezTo>
                      <a:pt x="999067" y="29649"/>
                      <a:pt x="1049867" y="812816"/>
                      <a:pt x="1079500" y="812816"/>
                    </a:cubicBezTo>
                    <a:cubicBezTo>
                      <a:pt x="1109133" y="812816"/>
                      <a:pt x="1107017" y="38116"/>
                      <a:pt x="1143000" y="38116"/>
                    </a:cubicBezTo>
                    <a:cubicBezTo>
                      <a:pt x="1178983" y="38116"/>
                      <a:pt x="1255183" y="810699"/>
                      <a:pt x="1295400" y="812816"/>
                    </a:cubicBezTo>
                    <a:cubicBezTo>
                      <a:pt x="1335617" y="814933"/>
                      <a:pt x="1339850" y="33883"/>
                      <a:pt x="1384300" y="50816"/>
                    </a:cubicBezTo>
                    <a:cubicBezTo>
                      <a:pt x="1428750" y="67749"/>
                      <a:pt x="1536700" y="793766"/>
                      <a:pt x="1562100" y="914416"/>
                    </a:cubicBez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4991100" y="2425684"/>
                <a:ext cx="1562100" cy="914416"/>
              </a:xfrm>
              <a:custGeom>
                <a:avLst/>
                <a:gdLst>
                  <a:gd name="connsiteX0" fmla="*/ 0 w 1562100"/>
                  <a:gd name="connsiteY0" fmla="*/ 774716 h 914416"/>
                  <a:gd name="connsiteX1" fmla="*/ 101600 w 1562100"/>
                  <a:gd name="connsiteY1" fmla="*/ 12716 h 914416"/>
                  <a:gd name="connsiteX2" fmla="*/ 228600 w 1562100"/>
                  <a:gd name="connsiteY2" fmla="*/ 800116 h 914416"/>
                  <a:gd name="connsiteX3" fmla="*/ 342900 w 1562100"/>
                  <a:gd name="connsiteY3" fmla="*/ 16 h 914416"/>
                  <a:gd name="connsiteX4" fmla="*/ 444500 w 1562100"/>
                  <a:gd name="connsiteY4" fmla="*/ 825516 h 914416"/>
                  <a:gd name="connsiteX5" fmla="*/ 533400 w 1562100"/>
                  <a:gd name="connsiteY5" fmla="*/ 25416 h 914416"/>
                  <a:gd name="connsiteX6" fmla="*/ 660400 w 1562100"/>
                  <a:gd name="connsiteY6" fmla="*/ 812816 h 914416"/>
                  <a:gd name="connsiteX7" fmla="*/ 762000 w 1562100"/>
                  <a:gd name="connsiteY7" fmla="*/ 25416 h 914416"/>
                  <a:gd name="connsiteX8" fmla="*/ 876300 w 1562100"/>
                  <a:gd name="connsiteY8" fmla="*/ 863616 h 914416"/>
                  <a:gd name="connsiteX9" fmla="*/ 965200 w 1562100"/>
                  <a:gd name="connsiteY9" fmla="*/ 38116 h 914416"/>
                  <a:gd name="connsiteX10" fmla="*/ 1079500 w 1562100"/>
                  <a:gd name="connsiteY10" fmla="*/ 812816 h 914416"/>
                  <a:gd name="connsiteX11" fmla="*/ 1143000 w 1562100"/>
                  <a:gd name="connsiteY11" fmla="*/ 38116 h 914416"/>
                  <a:gd name="connsiteX12" fmla="*/ 1295400 w 1562100"/>
                  <a:gd name="connsiteY12" fmla="*/ 812816 h 914416"/>
                  <a:gd name="connsiteX13" fmla="*/ 1384300 w 1562100"/>
                  <a:gd name="connsiteY13" fmla="*/ 50816 h 914416"/>
                  <a:gd name="connsiteX14" fmla="*/ 1562100 w 1562100"/>
                  <a:gd name="connsiteY14" fmla="*/ 914416 h 9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2100" h="914416">
                    <a:moveTo>
                      <a:pt x="0" y="774716"/>
                    </a:moveTo>
                    <a:cubicBezTo>
                      <a:pt x="31750" y="391599"/>
                      <a:pt x="63500" y="8483"/>
                      <a:pt x="101600" y="12716"/>
                    </a:cubicBezTo>
                    <a:cubicBezTo>
                      <a:pt x="139700" y="16949"/>
                      <a:pt x="188383" y="802233"/>
                      <a:pt x="228600" y="800116"/>
                    </a:cubicBezTo>
                    <a:cubicBezTo>
                      <a:pt x="268817" y="797999"/>
                      <a:pt x="306917" y="-4217"/>
                      <a:pt x="342900" y="16"/>
                    </a:cubicBezTo>
                    <a:cubicBezTo>
                      <a:pt x="378883" y="4249"/>
                      <a:pt x="412750" y="821283"/>
                      <a:pt x="444500" y="825516"/>
                    </a:cubicBezTo>
                    <a:cubicBezTo>
                      <a:pt x="476250" y="829749"/>
                      <a:pt x="497417" y="27533"/>
                      <a:pt x="533400" y="25416"/>
                    </a:cubicBezTo>
                    <a:cubicBezTo>
                      <a:pt x="569383" y="23299"/>
                      <a:pt x="622300" y="812816"/>
                      <a:pt x="660400" y="812816"/>
                    </a:cubicBezTo>
                    <a:cubicBezTo>
                      <a:pt x="698500" y="812816"/>
                      <a:pt x="726017" y="16949"/>
                      <a:pt x="762000" y="25416"/>
                    </a:cubicBezTo>
                    <a:cubicBezTo>
                      <a:pt x="797983" y="33883"/>
                      <a:pt x="842433" y="861499"/>
                      <a:pt x="876300" y="863616"/>
                    </a:cubicBezTo>
                    <a:cubicBezTo>
                      <a:pt x="910167" y="865733"/>
                      <a:pt x="931333" y="46583"/>
                      <a:pt x="965200" y="38116"/>
                    </a:cubicBezTo>
                    <a:cubicBezTo>
                      <a:pt x="999067" y="29649"/>
                      <a:pt x="1049867" y="812816"/>
                      <a:pt x="1079500" y="812816"/>
                    </a:cubicBezTo>
                    <a:cubicBezTo>
                      <a:pt x="1109133" y="812816"/>
                      <a:pt x="1107017" y="38116"/>
                      <a:pt x="1143000" y="38116"/>
                    </a:cubicBezTo>
                    <a:cubicBezTo>
                      <a:pt x="1178983" y="38116"/>
                      <a:pt x="1255183" y="810699"/>
                      <a:pt x="1295400" y="812816"/>
                    </a:cubicBezTo>
                    <a:cubicBezTo>
                      <a:pt x="1335617" y="814933"/>
                      <a:pt x="1339850" y="33883"/>
                      <a:pt x="1384300" y="50816"/>
                    </a:cubicBezTo>
                    <a:cubicBezTo>
                      <a:pt x="1428750" y="67749"/>
                      <a:pt x="1536700" y="793766"/>
                      <a:pt x="1562100" y="914416"/>
                    </a:cubicBez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6553200" y="2425684"/>
                <a:ext cx="1562100" cy="914416"/>
              </a:xfrm>
              <a:custGeom>
                <a:avLst/>
                <a:gdLst>
                  <a:gd name="connsiteX0" fmla="*/ 0 w 1562100"/>
                  <a:gd name="connsiteY0" fmla="*/ 774716 h 914416"/>
                  <a:gd name="connsiteX1" fmla="*/ 101600 w 1562100"/>
                  <a:gd name="connsiteY1" fmla="*/ 12716 h 914416"/>
                  <a:gd name="connsiteX2" fmla="*/ 228600 w 1562100"/>
                  <a:gd name="connsiteY2" fmla="*/ 800116 h 914416"/>
                  <a:gd name="connsiteX3" fmla="*/ 342900 w 1562100"/>
                  <a:gd name="connsiteY3" fmla="*/ 16 h 914416"/>
                  <a:gd name="connsiteX4" fmla="*/ 444500 w 1562100"/>
                  <a:gd name="connsiteY4" fmla="*/ 825516 h 914416"/>
                  <a:gd name="connsiteX5" fmla="*/ 533400 w 1562100"/>
                  <a:gd name="connsiteY5" fmla="*/ 25416 h 914416"/>
                  <a:gd name="connsiteX6" fmla="*/ 660400 w 1562100"/>
                  <a:gd name="connsiteY6" fmla="*/ 812816 h 914416"/>
                  <a:gd name="connsiteX7" fmla="*/ 762000 w 1562100"/>
                  <a:gd name="connsiteY7" fmla="*/ 25416 h 914416"/>
                  <a:gd name="connsiteX8" fmla="*/ 876300 w 1562100"/>
                  <a:gd name="connsiteY8" fmla="*/ 863616 h 914416"/>
                  <a:gd name="connsiteX9" fmla="*/ 965200 w 1562100"/>
                  <a:gd name="connsiteY9" fmla="*/ 38116 h 914416"/>
                  <a:gd name="connsiteX10" fmla="*/ 1079500 w 1562100"/>
                  <a:gd name="connsiteY10" fmla="*/ 812816 h 914416"/>
                  <a:gd name="connsiteX11" fmla="*/ 1143000 w 1562100"/>
                  <a:gd name="connsiteY11" fmla="*/ 38116 h 914416"/>
                  <a:gd name="connsiteX12" fmla="*/ 1295400 w 1562100"/>
                  <a:gd name="connsiteY12" fmla="*/ 812816 h 914416"/>
                  <a:gd name="connsiteX13" fmla="*/ 1384300 w 1562100"/>
                  <a:gd name="connsiteY13" fmla="*/ 50816 h 914416"/>
                  <a:gd name="connsiteX14" fmla="*/ 1562100 w 1562100"/>
                  <a:gd name="connsiteY14" fmla="*/ 914416 h 91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2100" h="914416">
                    <a:moveTo>
                      <a:pt x="0" y="774716"/>
                    </a:moveTo>
                    <a:cubicBezTo>
                      <a:pt x="31750" y="391599"/>
                      <a:pt x="63500" y="8483"/>
                      <a:pt x="101600" y="12716"/>
                    </a:cubicBezTo>
                    <a:cubicBezTo>
                      <a:pt x="139700" y="16949"/>
                      <a:pt x="188383" y="802233"/>
                      <a:pt x="228600" y="800116"/>
                    </a:cubicBezTo>
                    <a:cubicBezTo>
                      <a:pt x="268817" y="797999"/>
                      <a:pt x="306917" y="-4217"/>
                      <a:pt x="342900" y="16"/>
                    </a:cubicBezTo>
                    <a:cubicBezTo>
                      <a:pt x="378883" y="4249"/>
                      <a:pt x="412750" y="821283"/>
                      <a:pt x="444500" y="825516"/>
                    </a:cubicBezTo>
                    <a:cubicBezTo>
                      <a:pt x="476250" y="829749"/>
                      <a:pt x="497417" y="27533"/>
                      <a:pt x="533400" y="25416"/>
                    </a:cubicBezTo>
                    <a:cubicBezTo>
                      <a:pt x="569383" y="23299"/>
                      <a:pt x="622300" y="812816"/>
                      <a:pt x="660400" y="812816"/>
                    </a:cubicBezTo>
                    <a:cubicBezTo>
                      <a:pt x="698500" y="812816"/>
                      <a:pt x="726017" y="16949"/>
                      <a:pt x="762000" y="25416"/>
                    </a:cubicBezTo>
                    <a:cubicBezTo>
                      <a:pt x="797983" y="33883"/>
                      <a:pt x="842433" y="861499"/>
                      <a:pt x="876300" y="863616"/>
                    </a:cubicBezTo>
                    <a:cubicBezTo>
                      <a:pt x="910167" y="865733"/>
                      <a:pt x="931333" y="46583"/>
                      <a:pt x="965200" y="38116"/>
                    </a:cubicBezTo>
                    <a:cubicBezTo>
                      <a:pt x="999067" y="29649"/>
                      <a:pt x="1049867" y="812816"/>
                      <a:pt x="1079500" y="812816"/>
                    </a:cubicBezTo>
                    <a:cubicBezTo>
                      <a:pt x="1109133" y="812816"/>
                      <a:pt x="1107017" y="38116"/>
                      <a:pt x="1143000" y="38116"/>
                    </a:cubicBezTo>
                    <a:cubicBezTo>
                      <a:pt x="1178983" y="38116"/>
                      <a:pt x="1255183" y="810699"/>
                      <a:pt x="1295400" y="812816"/>
                    </a:cubicBezTo>
                    <a:cubicBezTo>
                      <a:pt x="1335617" y="814933"/>
                      <a:pt x="1339850" y="33883"/>
                      <a:pt x="1384300" y="50816"/>
                    </a:cubicBezTo>
                    <a:cubicBezTo>
                      <a:pt x="1428750" y="67749"/>
                      <a:pt x="1536700" y="793766"/>
                      <a:pt x="1562100" y="914416"/>
                    </a:cubicBezTo>
                  </a:path>
                </a:pathLst>
              </a:cu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86" name="그룹 285"/>
          <p:cNvGrpSpPr/>
          <p:nvPr/>
        </p:nvGrpSpPr>
        <p:grpSpPr>
          <a:xfrm rot="866113">
            <a:off x="-759107" y="1816569"/>
            <a:ext cx="5599077" cy="383834"/>
            <a:chOff x="97354" y="3366938"/>
            <a:chExt cx="5599077" cy="383834"/>
          </a:xfrm>
          <a:solidFill>
            <a:srgbClr val="FFFF00"/>
          </a:solidFill>
        </p:grpSpPr>
        <p:grpSp>
          <p:nvGrpSpPr>
            <p:cNvPr id="163" name="그룹 162"/>
            <p:cNvGrpSpPr/>
            <p:nvPr/>
          </p:nvGrpSpPr>
          <p:grpSpPr>
            <a:xfrm>
              <a:off x="97354" y="3366938"/>
              <a:ext cx="2739684" cy="383834"/>
              <a:chOff x="97354" y="2656555"/>
              <a:chExt cx="4166032" cy="1094217"/>
            </a:xfrm>
            <a:grpFill/>
          </p:grpSpPr>
          <p:sp>
            <p:nvSpPr>
              <p:cNvPr id="37" name="타원 36"/>
              <p:cNvSpPr/>
              <p:nvPr/>
            </p:nvSpPr>
            <p:spPr>
              <a:xfrm>
                <a:off x="102101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300165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203702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97354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07279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03702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02101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300165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203702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97354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307279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489133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687197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90734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484386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694311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590734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489133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687197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590734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84386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694311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886125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1084189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987726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881378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91303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987726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886125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1084189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987726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881378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1091303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1220049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418113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1321650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1215302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1425227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1321650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/>
              <p:cNvSpPr/>
              <p:nvPr/>
            </p:nvSpPr>
            <p:spPr>
              <a:xfrm>
                <a:off x="1220049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/>
              <p:cNvSpPr/>
              <p:nvPr/>
            </p:nvSpPr>
            <p:spPr>
              <a:xfrm>
                <a:off x="1418113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1321650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1215302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1425227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1589235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787299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1690836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1584488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1794413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1690836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1589235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1787299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1690836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1584488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1794413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1996200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2194264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2097801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1991453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2201378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2097801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1996200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2194264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2097801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/>
              <p:cNvSpPr/>
              <p:nvPr/>
            </p:nvSpPr>
            <p:spPr>
              <a:xfrm>
                <a:off x="1991453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/>
              <p:cNvSpPr/>
              <p:nvPr/>
            </p:nvSpPr>
            <p:spPr>
              <a:xfrm>
                <a:off x="2201378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2397431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/>
              <p:cNvSpPr/>
              <p:nvPr/>
            </p:nvSpPr>
            <p:spPr>
              <a:xfrm>
                <a:off x="2595495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/>
              <p:cNvSpPr/>
              <p:nvPr/>
            </p:nvSpPr>
            <p:spPr>
              <a:xfrm>
                <a:off x="2499032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/>
              <p:cNvSpPr/>
              <p:nvPr/>
            </p:nvSpPr>
            <p:spPr>
              <a:xfrm>
                <a:off x="2392684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/>
              <p:cNvSpPr/>
              <p:nvPr/>
            </p:nvSpPr>
            <p:spPr>
              <a:xfrm>
                <a:off x="2602609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/>
              <p:cNvSpPr/>
              <p:nvPr/>
            </p:nvSpPr>
            <p:spPr>
              <a:xfrm>
                <a:off x="2499032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/>
              <p:cNvSpPr/>
              <p:nvPr/>
            </p:nvSpPr>
            <p:spPr>
              <a:xfrm>
                <a:off x="2397431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/>
              <p:cNvSpPr/>
              <p:nvPr/>
            </p:nvSpPr>
            <p:spPr>
              <a:xfrm>
                <a:off x="2595495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/>
              <p:cNvSpPr/>
              <p:nvPr/>
            </p:nvSpPr>
            <p:spPr>
              <a:xfrm>
                <a:off x="2499032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/>
              <p:cNvSpPr/>
              <p:nvPr/>
            </p:nvSpPr>
            <p:spPr>
              <a:xfrm>
                <a:off x="2392684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117"/>
              <p:cNvSpPr/>
              <p:nvPr/>
            </p:nvSpPr>
            <p:spPr>
              <a:xfrm>
                <a:off x="2602609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/>
              <p:cNvSpPr/>
              <p:nvPr/>
            </p:nvSpPr>
            <p:spPr>
              <a:xfrm>
                <a:off x="2823434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/>
              <p:cNvSpPr/>
              <p:nvPr/>
            </p:nvSpPr>
            <p:spPr>
              <a:xfrm>
                <a:off x="3021498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/>
              <p:cNvSpPr/>
              <p:nvPr/>
            </p:nvSpPr>
            <p:spPr>
              <a:xfrm>
                <a:off x="2925035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/>
              <p:cNvSpPr/>
              <p:nvPr/>
            </p:nvSpPr>
            <p:spPr>
              <a:xfrm>
                <a:off x="2818687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/>
              <p:cNvSpPr/>
              <p:nvPr/>
            </p:nvSpPr>
            <p:spPr>
              <a:xfrm>
                <a:off x="3028612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/>
              <p:cNvSpPr/>
              <p:nvPr/>
            </p:nvSpPr>
            <p:spPr>
              <a:xfrm>
                <a:off x="2925035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2823434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3021498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/>
              <p:cNvSpPr/>
              <p:nvPr/>
            </p:nvSpPr>
            <p:spPr>
              <a:xfrm>
                <a:off x="2925035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/>
              <p:cNvSpPr/>
              <p:nvPr/>
            </p:nvSpPr>
            <p:spPr>
              <a:xfrm>
                <a:off x="2818687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/>
              <p:cNvSpPr/>
              <p:nvPr/>
            </p:nvSpPr>
            <p:spPr>
              <a:xfrm>
                <a:off x="3028612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/>
              <p:cNvSpPr/>
              <p:nvPr/>
            </p:nvSpPr>
            <p:spPr>
              <a:xfrm>
                <a:off x="3212024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/>
              <p:cNvSpPr/>
              <p:nvPr/>
            </p:nvSpPr>
            <p:spPr>
              <a:xfrm>
                <a:off x="3410088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/>
              <p:cNvSpPr/>
              <p:nvPr/>
            </p:nvSpPr>
            <p:spPr>
              <a:xfrm>
                <a:off x="3313625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3207277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/>
              <p:cNvSpPr/>
              <p:nvPr/>
            </p:nvSpPr>
            <p:spPr>
              <a:xfrm>
                <a:off x="3417202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/>
              <p:cNvSpPr/>
              <p:nvPr/>
            </p:nvSpPr>
            <p:spPr>
              <a:xfrm>
                <a:off x="3313625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3212024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3410088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3313625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3207277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/>
              <p:cNvSpPr/>
              <p:nvPr/>
            </p:nvSpPr>
            <p:spPr>
              <a:xfrm>
                <a:off x="3417202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/>
              <p:cNvSpPr/>
              <p:nvPr/>
            </p:nvSpPr>
            <p:spPr>
              <a:xfrm>
                <a:off x="3572074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3770138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3673675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3567327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3777252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타원 145"/>
              <p:cNvSpPr/>
              <p:nvPr/>
            </p:nvSpPr>
            <p:spPr>
              <a:xfrm>
                <a:off x="3673675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/>
              <p:cNvSpPr/>
              <p:nvPr/>
            </p:nvSpPr>
            <p:spPr>
              <a:xfrm>
                <a:off x="3572074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/>
              <p:cNvSpPr/>
              <p:nvPr/>
            </p:nvSpPr>
            <p:spPr>
              <a:xfrm>
                <a:off x="3770138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>
                <a:off x="3673675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/>
              <p:cNvSpPr/>
              <p:nvPr/>
            </p:nvSpPr>
            <p:spPr>
              <a:xfrm>
                <a:off x="3567327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/>
              <p:cNvSpPr/>
              <p:nvPr/>
            </p:nvSpPr>
            <p:spPr>
              <a:xfrm>
                <a:off x="3777252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3952459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/>
              <p:cNvSpPr/>
              <p:nvPr/>
            </p:nvSpPr>
            <p:spPr>
              <a:xfrm>
                <a:off x="4150523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타원 153"/>
              <p:cNvSpPr/>
              <p:nvPr/>
            </p:nvSpPr>
            <p:spPr>
              <a:xfrm>
                <a:off x="4054060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타원 154"/>
              <p:cNvSpPr/>
              <p:nvPr/>
            </p:nvSpPr>
            <p:spPr>
              <a:xfrm>
                <a:off x="3947712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/>
              <p:cNvSpPr/>
              <p:nvPr/>
            </p:nvSpPr>
            <p:spPr>
              <a:xfrm>
                <a:off x="4157637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4054060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/>
              <p:cNvSpPr/>
              <p:nvPr/>
            </p:nvSpPr>
            <p:spPr>
              <a:xfrm>
                <a:off x="3952459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4150523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4054060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3947712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4157637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4" name="그룹 163"/>
            <p:cNvGrpSpPr/>
            <p:nvPr/>
          </p:nvGrpSpPr>
          <p:grpSpPr>
            <a:xfrm>
              <a:off x="2956747" y="3366938"/>
              <a:ext cx="2739684" cy="383834"/>
              <a:chOff x="97354" y="2656555"/>
              <a:chExt cx="4166032" cy="1094217"/>
            </a:xfrm>
            <a:grpFill/>
          </p:grpSpPr>
          <p:sp>
            <p:nvSpPr>
              <p:cNvPr id="165" name="타원 164"/>
              <p:cNvSpPr/>
              <p:nvPr/>
            </p:nvSpPr>
            <p:spPr>
              <a:xfrm>
                <a:off x="102101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300165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203702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97354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307279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203702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/>
              <p:cNvSpPr/>
              <p:nvPr/>
            </p:nvSpPr>
            <p:spPr>
              <a:xfrm>
                <a:off x="102101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타원 171"/>
              <p:cNvSpPr/>
              <p:nvPr/>
            </p:nvSpPr>
            <p:spPr>
              <a:xfrm>
                <a:off x="300165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/>
              <p:cNvSpPr/>
              <p:nvPr/>
            </p:nvSpPr>
            <p:spPr>
              <a:xfrm>
                <a:off x="203702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/>
              <p:cNvSpPr/>
              <p:nvPr/>
            </p:nvSpPr>
            <p:spPr>
              <a:xfrm>
                <a:off x="97354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/>
              <p:cNvSpPr/>
              <p:nvPr/>
            </p:nvSpPr>
            <p:spPr>
              <a:xfrm>
                <a:off x="307279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/>
              <p:cNvSpPr/>
              <p:nvPr/>
            </p:nvSpPr>
            <p:spPr>
              <a:xfrm>
                <a:off x="489133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/>
              <p:cNvSpPr/>
              <p:nvPr/>
            </p:nvSpPr>
            <p:spPr>
              <a:xfrm>
                <a:off x="687197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/>
              <p:cNvSpPr/>
              <p:nvPr/>
            </p:nvSpPr>
            <p:spPr>
              <a:xfrm>
                <a:off x="590734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/>
              <p:cNvSpPr/>
              <p:nvPr/>
            </p:nvSpPr>
            <p:spPr>
              <a:xfrm>
                <a:off x="484386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/>
              <p:cNvSpPr/>
              <p:nvPr/>
            </p:nvSpPr>
            <p:spPr>
              <a:xfrm>
                <a:off x="694311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/>
              <p:cNvSpPr/>
              <p:nvPr/>
            </p:nvSpPr>
            <p:spPr>
              <a:xfrm>
                <a:off x="590734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/>
              <p:cNvSpPr/>
              <p:nvPr/>
            </p:nvSpPr>
            <p:spPr>
              <a:xfrm>
                <a:off x="489133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/>
              <p:cNvSpPr/>
              <p:nvPr/>
            </p:nvSpPr>
            <p:spPr>
              <a:xfrm>
                <a:off x="687197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183"/>
              <p:cNvSpPr/>
              <p:nvPr/>
            </p:nvSpPr>
            <p:spPr>
              <a:xfrm>
                <a:off x="590734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184"/>
              <p:cNvSpPr/>
              <p:nvPr/>
            </p:nvSpPr>
            <p:spPr>
              <a:xfrm>
                <a:off x="484386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/>
              <p:cNvSpPr/>
              <p:nvPr/>
            </p:nvSpPr>
            <p:spPr>
              <a:xfrm>
                <a:off x="694311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/>
              <p:cNvSpPr/>
              <p:nvPr/>
            </p:nvSpPr>
            <p:spPr>
              <a:xfrm>
                <a:off x="886125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/>
              <p:cNvSpPr/>
              <p:nvPr/>
            </p:nvSpPr>
            <p:spPr>
              <a:xfrm>
                <a:off x="1084189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/>
              <p:cNvSpPr/>
              <p:nvPr/>
            </p:nvSpPr>
            <p:spPr>
              <a:xfrm>
                <a:off x="987726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/>
              <p:cNvSpPr/>
              <p:nvPr/>
            </p:nvSpPr>
            <p:spPr>
              <a:xfrm>
                <a:off x="881378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/>
              <p:cNvSpPr/>
              <p:nvPr/>
            </p:nvSpPr>
            <p:spPr>
              <a:xfrm>
                <a:off x="1091303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/>
              <p:cNvSpPr/>
              <p:nvPr/>
            </p:nvSpPr>
            <p:spPr>
              <a:xfrm>
                <a:off x="987726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타원 192"/>
              <p:cNvSpPr/>
              <p:nvPr/>
            </p:nvSpPr>
            <p:spPr>
              <a:xfrm>
                <a:off x="886125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타원 193"/>
              <p:cNvSpPr/>
              <p:nvPr/>
            </p:nvSpPr>
            <p:spPr>
              <a:xfrm>
                <a:off x="1084189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987726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195"/>
              <p:cNvSpPr/>
              <p:nvPr/>
            </p:nvSpPr>
            <p:spPr>
              <a:xfrm>
                <a:off x="881378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1091303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타원 197"/>
              <p:cNvSpPr/>
              <p:nvPr/>
            </p:nvSpPr>
            <p:spPr>
              <a:xfrm>
                <a:off x="1220049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1418113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타원 199"/>
              <p:cNvSpPr/>
              <p:nvPr/>
            </p:nvSpPr>
            <p:spPr>
              <a:xfrm>
                <a:off x="1321650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타원 200"/>
              <p:cNvSpPr/>
              <p:nvPr/>
            </p:nvSpPr>
            <p:spPr>
              <a:xfrm>
                <a:off x="1215302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1425227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타원 202"/>
              <p:cNvSpPr/>
              <p:nvPr/>
            </p:nvSpPr>
            <p:spPr>
              <a:xfrm>
                <a:off x="1321650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1220049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1418113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1321650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타원 206"/>
              <p:cNvSpPr/>
              <p:nvPr/>
            </p:nvSpPr>
            <p:spPr>
              <a:xfrm>
                <a:off x="1215302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타원 207"/>
              <p:cNvSpPr/>
              <p:nvPr/>
            </p:nvSpPr>
            <p:spPr>
              <a:xfrm>
                <a:off x="1425227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타원 208"/>
              <p:cNvSpPr/>
              <p:nvPr/>
            </p:nvSpPr>
            <p:spPr>
              <a:xfrm>
                <a:off x="1589235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타원 209"/>
              <p:cNvSpPr/>
              <p:nvPr/>
            </p:nvSpPr>
            <p:spPr>
              <a:xfrm>
                <a:off x="1787299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타원 210"/>
              <p:cNvSpPr/>
              <p:nvPr/>
            </p:nvSpPr>
            <p:spPr>
              <a:xfrm>
                <a:off x="1690836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1584488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타원 212"/>
              <p:cNvSpPr/>
              <p:nvPr/>
            </p:nvSpPr>
            <p:spPr>
              <a:xfrm>
                <a:off x="1794413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타원 213"/>
              <p:cNvSpPr/>
              <p:nvPr/>
            </p:nvSpPr>
            <p:spPr>
              <a:xfrm>
                <a:off x="1690836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타원 214"/>
              <p:cNvSpPr/>
              <p:nvPr/>
            </p:nvSpPr>
            <p:spPr>
              <a:xfrm>
                <a:off x="1589235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타원 215"/>
              <p:cNvSpPr/>
              <p:nvPr/>
            </p:nvSpPr>
            <p:spPr>
              <a:xfrm>
                <a:off x="1787299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1690836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타원 217"/>
              <p:cNvSpPr/>
              <p:nvPr/>
            </p:nvSpPr>
            <p:spPr>
              <a:xfrm>
                <a:off x="1584488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타원 218"/>
              <p:cNvSpPr/>
              <p:nvPr/>
            </p:nvSpPr>
            <p:spPr>
              <a:xfrm>
                <a:off x="1794413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타원 219"/>
              <p:cNvSpPr/>
              <p:nvPr/>
            </p:nvSpPr>
            <p:spPr>
              <a:xfrm>
                <a:off x="1996200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타원 220"/>
              <p:cNvSpPr/>
              <p:nvPr/>
            </p:nvSpPr>
            <p:spPr>
              <a:xfrm>
                <a:off x="2194264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2097801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타원 222"/>
              <p:cNvSpPr/>
              <p:nvPr/>
            </p:nvSpPr>
            <p:spPr>
              <a:xfrm>
                <a:off x="1991453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타원 223"/>
              <p:cNvSpPr/>
              <p:nvPr/>
            </p:nvSpPr>
            <p:spPr>
              <a:xfrm>
                <a:off x="2201378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2097801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타원 225"/>
              <p:cNvSpPr/>
              <p:nvPr/>
            </p:nvSpPr>
            <p:spPr>
              <a:xfrm>
                <a:off x="1996200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2194264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타원 227"/>
              <p:cNvSpPr/>
              <p:nvPr/>
            </p:nvSpPr>
            <p:spPr>
              <a:xfrm>
                <a:off x="2097801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타원 228"/>
              <p:cNvSpPr/>
              <p:nvPr/>
            </p:nvSpPr>
            <p:spPr>
              <a:xfrm>
                <a:off x="1991453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타원 229"/>
              <p:cNvSpPr/>
              <p:nvPr/>
            </p:nvSpPr>
            <p:spPr>
              <a:xfrm>
                <a:off x="2201378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2397431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타원 231"/>
              <p:cNvSpPr/>
              <p:nvPr/>
            </p:nvSpPr>
            <p:spPr>
              <a:xfrm>
                <a:off x="2595495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타원 232"/>
              <p:cNvSpPr/>
              <p:nvPr/>
            </p:nvSpPr>
            <p:spPr>
              <a:xfrm>
                <a:off x="2499032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타원 233"/>
              <p:cNvSpPr/>
              <p:nvPr/>
            </p:nvSpPr>
            <p:spPr>
              <a:xfrm>
                <a:off x="2392684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타원 234"/>
              <p:cNvSpPr/>
              <p:nvPr/>
            </p:nvSpPr>
            <p:spPr>
              <a:xfrm>
                <a:off x="2602609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타원 235"/>
              <p:cNvSpPr/>
              <p:nvPr/>
            </p:nvSpPr>
            <p:spPr>
              <a:xfrm>
                <a:off x="2499032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타원 236"/>
              <p:cNvSpPr/>
              <p:nvPr/>
            </p:nvSpPr>
            <p:spPr>
              <a:xfrm>
                <a:off x="2397431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타원 237"/>
              <p:cNvSpPr/>
              <p:nvPr/>
            </p:nvSpPr>
            <p:spPr>
              <a:xfrm>
                <a:off x="2595495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타원 238"/>
              <p:cNvSpPr/>
              <p:nvPr/>
            </p:nvSpPr>
            <p:spPr>
              <a:xfrm>
                <a:off x="2499032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타원 239"/>
              <p:cNvSpPr/>
              <p:nvPr/>
            </p:nvSpPr>
            <p:spPr>
              <a:xfrm>
                <a:off x="2392684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2602609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2823434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타원 242"/>
              <p:cNvSpPr/>
              <p:nvPr/>
            </p:nvSpPr>
            <p:spPr>
              <a:xfrm>
                <a:off x="3021498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2925035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타원 244"/>
              <p:cNvSpPr/>
              <p:nvPr/>
            </p:nvSpPr>
            <p:spPr>
              <a:xfrm>
                <a:off x="2818687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3028612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타원 246"/>
              <p:cNvSpPr/>
              <p:nvPr/>
            </p:nvSpPr>
            <p:spPr>
              <a:xfrm>
                <a:off x="2925035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타원 247"/>
              <p:cNvSpPr/>
              <p:nvPr/>
            </p:nvSpPr>
            <p:spPr>
              <a:xfrm>
                <a:off x="2823434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타원 248"/>
              <p:cNvSpPr/>
              <p:nvPr/>
            </p:nvSpPr>
            <p:spPr>
              <a:xfrm>
                <a:off x="3021498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타원 249"/>
              <p:cNvSpPr/>
              <p:nvPr/>
            </p:nvSpPr>
            <p:spPr>
              <a:xfrm>
                <a:off x="2925035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타원 250"/>
              <p:cNvSpPr/>
              <p:nvPr/>
            </p:nvSpPr>
            <p:spPr>
              <a:xfrm>
                <a:off x="2818687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3028612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타원 252"/>
              <p:cNvSpPr/>
              <p:nvPr/>
            </p:nvSpPr>
            <p:spPr>
              <a:xfrm>
                <a:off x="3212024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3410088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타원 254"/>
              <p:cNvSpPr/>
              <p:nvPr/>
            </p:nvSpPr>
            <p:spPr>
              <a:xfrm>
                <a:off x="3313625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타원 255"/>
              <p:cNvSpPr/>
              <p:nvPr/>
            </p:nvSpPr>
            <p:spPr>
              <a:xfrm>
                <a:off x="3207277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타원 256"/>
              <p:cNvSpPr/>
              <p:nvPr/>
            </p:nvSpPr>
            <p:spPr>
              <a:xfrm>
                <a:off x="3417202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3313625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타원 258"/>
              <p:cNvSpPr/>
              <p:nvPr/>
            </p:nvSpPr>
            <p:spPr>
              <a:xfrm>
                <a:off x="3212024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3410088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타원 260"/>
              <p:cNvSpPr/>
              <p:nvPr/>
            </p:nvSpPr>
            <p:spPr>
              <a:xfrm>
                <a:off x="3313625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3207277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3417202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572074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3770138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3673675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3567327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3777252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3673675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3572074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타원 270"/>
              <p:cNvSpPr/>
              <p:nvPr/>
            </p:nvSpPr>
            <p:spPr>
              <a:xfrm>
                <a:off x="3770138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3673675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3567327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777252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3952459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4150523" y="2656555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4054060" y="282438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3947712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4157637" y="2996952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타원 279"/>
              <p:cNvSpPr/>
              <p:nvPr/>
            </p:nvSpPr>
            <p:spPr>
              <a:xfrm>
                <a:off x="4054060" y="3140968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타원 280"/>
              <p:cNvSpPr/>
              <p:nvPr/>
            </p:nvSpPr>
            <p:spPr>
              <a:xfrm>
                <a:off x="3952459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4150523" y="3304627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4054060" y="347245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947712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4157637" y="3645024"/>
                <a:ext cx="105749" cy="1057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87" name="타원 286"/>
          <p:cNvSpPr/>
          <p:nvPr/>
        </p:nvSpPr>
        <p:spPr>
          <a:xfrm>
            <a:off x="5436096" y="2537113"/>
            <a:ext cx="144016" cy="1638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/>
          <p:cNvSpPr/>
          <p:nvPr/>
        </p:nvSpPr>
        <p:spPr>
          <a:xfrm>
            <a:off x="5472314" y="2892228"/>
            <a:ext cx="144016" cy="1638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/>
          <p:cNvSpPr/>
          <p:nvPr/>
        </p:nvSpPr>
        <p:spPr>
          <a:xfrm>
            <a:off x="5796136" y="2688898"/>
            <a:ext cx="144016" cy="1638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/>
          <p:cNvSpPr/>
          <p:nvPr/>
        </p:nvSpPr>
        <p:spPr>
          <a:xfrm>
            <a:off x="6228184" y="2536833"/>
            <a:ext cx="144016" cy="1638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/>
          <p:cNvSpPr/>
          <p:nvPr/>
        </p:nvSpPr>
        <p:spPr>
          <a:xfrm>
            <a:off x="6084168" y="2848184"/>
            <a:ext cx="144016" cy="1638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/>
          <p:cNvSpPr/>
          <p:nvPr/>
        </p:nvSpPr>
        <p:spPr>
          <a:xfrm>
            <a:off x="6444208" y="2930130"/>
            <a:ext cx="144016" cy="1638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/>
          <p:cNvSpPr/>
          <p:nvPr/>
        </p:nvSpPr>
        <p:spPr>
          <a:xfrm>
            <a:off x="6732240" y="2613295"/>
            <a:ext cx="144016" cy="1638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/>
          <p:cNvSpPr/>
          <p:nvPr/>
        </p:nvSpPr>
        <p:spPr>
          <a:xfrm>
            <a:off x="7092280" y="2695241"/>
            <a:ext cx="144016" cy="1638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한쪽 모서리가 둥근 사각형 294"/>
          <p:cNvSpPr/>
          <p:nvPr/>
        </p:nvSpPr>
        <p:spPr>
          <a:xfrm>
            <a:off x="5247874" y="2425939"/>
            <a:ext cx="3896126" cy="787037"/>
          </a:xfrm>
          <a:prstGeom prst="round1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6" t="24390" r="23397" b="37805"/>
          <a:stretch/>
        </p:blipFill>
        <p:spPr bwMode="auto">
          <a:xfrm>
            <a:off x="1085850" y="2454907"/>
            <a:ext cx="6972300" cy="276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폰 카메라로 </a:t>
            </a:r>
            <a:r>
              <a:rPr lang="ko-KR" altLang="en-US" dirty="0" err="1" smtClean="0">
                <a:solidFill>
                  <a:schemeClr val="bg1"/>
                </a:solidFill>
              </a:rPr>
              <a:t>난수생성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8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폰 카메라로 </a:t>
            </a:r>
            <a:r>
              <a:rPr lang="ko-KR" altLang="en-US" dirty="0" err="1" smtClean="0">
                <a:solidFill>
                  <a:schemeClr val="bg1"/>
                </a:solidFill>
              </a:rPr>
              <a:t>난수생성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6" t="27406" r="36513" b="17516"/>
          <a:stretch/>
        </p:blipFill>
        <p:spPr bwMode="auto">
          <a:xfrm>
            <a:off x="1907704" y="1628800"/>
            <a:ext cx="5040560" cy="455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5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폰 카메라로 </a:t>
            </a:r>
            <a:r>
              <a:rPr lang="ko-KR" altLang="en-US" dirty="0" err="1" smtClean="0">
                <a:solidFill>
                  <a:schemeClr val="bg1"/>
                </a:solidFill>
              </a:rPr>
              <a:t>난수생성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1361331" y="2852936"/>
            <a:ext cx="6526709" cy="199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5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양자비트의 정보처리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Type Qubit </a:t>
            </a:r>
            <a:r>
              <a:rPr lang="en-US" altLang="ko-KR" dirty="0" err="1" smtClean="0">
                <a:solidFill>
                  <a:schemeClr val="bg1"/>
                </a:solidFill>
              </a:rPr>
              <a:t>struct</a:t>
            </a:r>
            <a:r>
              <a:rPr lang="en-US" altLang="ko-KR" dirty="0" smtClean="0">
                <a:solidFill>
                  <a:schemeClr val="bg1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err="1" smtClean="0">
                <a:solidFill>
                  <a:schemeClr val="bg1"/>
                </a:solidFill>
              </a:rPr>
              <a:t>actual_state</a:t>
            </a:r>
            <a:r>
              <a:rPr lang="en-US" altLang="ko-KR" dirty="0" smtClean="0">
                <a:solidFill>
                  <a:schemeClr val="bg1"/>
                </a:solidFill>
              </a:rPr>
              <a:t> bool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err="1" smtClean="0">
                <a:solidFill>
                  <a:schemeClr val="bg1"/>
                </a:solidFill>
              </a:rPr>
              <a:t>linear_pre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StateMat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	entanglement *Qubit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}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843808" y="2182191"/>
            <a:ext cx="8229600" cy="6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800" dirty="0" smtClean="0">
                <a:solidFill>
                  <a:srgbClr val="FFFF00"/>
                </a:solidFill>
              </a:rPr>
              <a:t>&lt;=</a:t>
            </a:r>
            <a:r>
              <a:rPr lang="ko-KR" altLang="en-US" sz="2800" dirty="0" smtClean="0">
                <a:solidFill>
                  <a:srgbClr val="FFFF00"/>
                </a:solidFill>
              </a:rPr>
              <a:t> </a:t>
            </a:r>
            <a:r>
              <a:rPr lang="ko-KR" altLang="en-US" sz="2800" dirty="0" err="1" smtClean="0">
                <a:solidFill>
                  <a:srgbClr val="FFFF00"/>
                </a:solidFill>
              </a:rPr>
              <a:t>난수이용해</a:t>
            </a:r>
            <a:r>
              <a:rPr lang="ko-KR" altLang="en-US" sz="2800" dirty="0" smtClean="0">
                <a:solidFill>
                  <a:srgbClr val="FFFF00"/>
                </a:solidFill>
              </a:rPr>
              <a:t> 예측불가능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860870" y="2708920"/>
            <a:ext cx="8229600" cy="6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800" dirty="0" smtClean="0">
                <a:solidFill>
                  <a:srgbClr val="FFFF00"/>
                </a:solidFill>
              </a:rPr>
              <a:t>&lt;=</a:t>
            </a:r>
            <a:r>
              <a:rPr lang="ko-KR" altLang="en-US" sz="2800" dirty="0" smtClean="0">
                <a:solidFill>
                  <a:srgbClr val="FFFF00"/>
                </a:solidFill>
              </a:rPr>
              <a:t> 선형 </a:t>
            </a:r>
            <a:r>
              <a:rPr lang="ko-KR" altLang="en-US" sz="2800" dirty="0" err="1" smtClean="0">
                <a:solidFill>
                  <a:srgbClr val="FFFF00"/>
                </a:solidFill>
              </a:rPr>
              <a:t>표현식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039144" y="3347549"/>
            <a:ext cx="8229600" cy="6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800" dirty="0" smtClean="0">
                <a:solidFill>
                  <a:srgbClr val="FFFF00"/>
                </a:solidFill>
              </a:rPr>
              <a:t>&lt;=</a:t>
            </a:r>
            <a:r>
              <a:rPr lang="ko-KR" altLang="en-US" sz="2800" dirty="0" smtClean="0">
                <a:solidFill>
                  <a:srgbClr val="FFFF00"/>
                </a:solidFill>
              </a:rPr>
              <a:t> </a:t>
            </a:r>
            <a:r>
              <a:rPr lang="ko-KR" altLang="en-US" sz="2800" dirty="0" err="1" smtClean="0">
                <a:solidFill>
                  <a:srgbClr val="FFFF00"/>
                </a:solidFill>
              </a:rPr>
              <a:t>양자얽힘</a:t>
            </a:r>
            <a:r>
              <a:rPr lang="ko-KR" altLang="en-US" sz="2800" dirty="0" smtClean="0">
                <a:solidFill>
                  <a:srgbClr val="FFFF00"/>
                </a:solidFill>
              </a:rPr>
              <a:t> 표현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03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또다시 찾아온 </a:t>
            </a:r>
            <a:r>
              <a:rPr lang="ko-KR" altLang="en-US" dirty="0" err="1" smtClean="0">
                <a:solidFill>
                  <a:schemeClr val="bg1"/>
                </a:solidFill>
              </a:rPr>
              <a:t>겨울ㅠㅠ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179512" y="1700809"/>
            <a:ext cx="3851920" cy="117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355976" y="1916832"/>
            <a:ext cx="1368152" cy="72008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860032" y="2060848"/>
            <a:ext cx="4646262" cy="6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800" dirty="0" smtClean="0">
                <a:solidFill>
                  <a:srgbClr val="FFFF00"/>
                </a:solidFill>
              </a:rPr>
              <a:t>최대 </a:t>
            </a:r>
            <a:r>
              <a:rPr lang="en-US" altLang="ko-KR" sz="2800" dirty="0" smtClean="0">
                <a:solidFill>
                  <a:srgbClr val="FFFF00"/>
                </a:solidFill>
              </a:rPr>
              <a:t>1Byte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95536" y="4456382"/>
            <a:ext cx="8229600" cy="6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800" dirty="0" smtClean="0">
                <a:solidFill>
                  <a:srgbClr val="FFFF00"/>
                </a:solidFill>
              </a:rPr>
              <a:t>RSA</a:t>
            </a:r>
            <a:r>
              <a:rPr lang="ko-KR" altLang="en-US" sz="2800" dirty="0" smtClean="0">
                <a:solidFill>
                  <a:srgbClr val="FFFF00"/>
                </a:solidFill>
              </a:rPr>
              <a:t>를 </a:t>
            </a:r>
            <a:r>
              <a:rPr lang="ko-KR" altLang="en-US" sz="2800" dirty="0" err="1" smtClean="0">
                <a:solidFill>
                  <a:srgbClr val="FFFF00"/>
                </a:solidFill>
              </a:rPr>
              <a:t>쇼어알고리즘으로</a:t>
            </a:r>
            <a:r>
              <a:rPr lang="ko-KR" altLang="en-US" sz="2800" dirty="0" smtClean="0">
                <a:solidFill>
                  <a:srgbClr val="FFFF00"/>
                </a:solidFill>
              </a:rPr>
              <a:t> 깨려면</a:t>
            </a:r>
            <a:r>
              <a:rPr lang="en-US" altLang="ko-KR" sz="2800" dirty="0" smtClean="0">
                <a:solidFill>
                  <a:srgbClr val="FFFF00"/>
                </a:solidFill>
              </a:rPr>
              <a:t>?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2545307" y="2864202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2545307" y="219760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2545307" y="1561100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2545307" y="97287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2545307" y="260648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2545307" y="357301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2545307" y="429309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2545307" y="5085184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2545307" y="5805264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67544" y="2864202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67544" y="219760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67544" y="1561100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67544" y="97287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67544" y="260648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67544" y="357301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67544" y="429309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67544" y="5085184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67544" y="5805264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582469" y="2864202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582469" y="219760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582469" y="1561100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582469" y="97287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582469" y="260648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582469" y="357301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582469" y="429309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582469" y="5085184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4582469" y="5805264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6660232" y="2864202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6660232" y="219760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6660232" y="1561100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6660232" y="97287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6660232" y="260648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6660232" y="357301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6660232" y="4293096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6660232" y="5085184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t="20312" r="26867" b="55469"/>
          <a:stretch/>
        </p:blipFill>
        <p:spPr bwMode="auto">
          <a:xfrm>
            <a:off x="6660232" y="5805264"/>
            <a:ext cx="1925960" cy="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8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467544" y="260648"/>
            <a:ext cx="2592288" cy="2376264"/>
            <a:chOff x="467544" y="260648"/>
            <a:chExt cx="8118648" cy="613284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3275856" y="260648"/>
            <a:ext cx="2592288" cy="2376264"/>
            <a:chOff x="467544" y="260648"/>
            <a:chExt cx="8118648" cy="6132840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" name="그룹 77"/>
          <p:cNvGrpSpPr/>
          <p:nvPr/>
        </p:nvGrpSpPr>
        <p:grpSpPr>
          <a:xfrm>
            <a:off x="6012160" y="260648"/>
            <a:ext cx="2592288" cy="2376264"/>
            <a:chOff x="467544" y="260648"/>
            <a:chExt cx="8118648" cy="6132840"/>
          </a:xfrm>
        </p:grpSpPr>
        <p:pic>
          <p:nvPicPr>
            <p:cNvPr id="7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0" name="제목 1"/>
          <p:cNvSpPr txBox="1">
            <a:spLocks/>
          </p:cNvSpPr>
          <p:nvPr/>
        </p:nvSpPr>
        <p:spPr>
          <a:xfrm>
            <a:off x="457200" y="27809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/>
          </a:p>
        </p:txBody>
      </p:sp>
      <p:grpSp>
        <p:nvGrpSpPr>
          <p:cNvPr id="341" name="그룹 340"/>
          <p:cNvGrpSpPr/>
          <p:nvPr/>
        </p:nvGrpSpPr>
        <p:grpSpPr>
          <a:xfrm>
            <a:off x="467544" y="2766938"/>
            <a:ext cx="2592288" cy="2376264"/>
            <a:chOff x="467544" y="260648"/>
            <a:chExt cx="8118648" cy="6132840"/>
          </a:xfrm>
        </p:grpSpPr>
        <p:pic>
          <p:nvPicPr>
            <p:cNvPr id="34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8" name="그룹 377"/>
          <p:cNvGrpSpPr/>
          <p:nvPr/>
        </p:nvGrpSpPr>
        <p:grpSpPr>
          <a:xfrm>
            <a:off x="3275856" y="2766938"/>
            <a:ext cx="2592288" cy="2376264"/>
            <a:chOff x="467544" y="260648"/>
            <a:chExt cx="8118648" cy="6132840"/>
          </a:xfrm>
        </p:grpSpPr>
        <p:pic>
          <p:nvPicPr>
            <p:cNvPr id="37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5" name="그룹 414"/>
          <p:cNvGrpSpPr/>
          <p:nvPr/>
        </p:nvGrpSpPr>
        <p:grpSpPr>
          <a:xfrm>
            <a:off x="6012160" y="2766938"/>
            <a:ext cx="2592288" cy="2376264"/>
            <a:chOff x="467544" y="260648"/>
            <a:chExt cx="8118648" cy="6132840"/>
          </a:xfrm>
        </p:grpSpPr>
        <p:pic>
          <p:nvPicPr>
            <p:cNvPr id="41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2" name="그룹 451"/>
          <p:cNvGrpSpPr/>
          <p:nvPr/>
        </p:nvGrpSpPr>
        <p:grpSpPr>
          <a:xfrm>
            <a:off x="467544" y="4841389"/>
            <a:ext cx="2592288" cy="2376264"/>
            <a:chOff x="467544" y="260648"/>
            <a:chExt cx="8118648" cy="6132840"/>
          </a:xfrm>
        </p:grpSpPr>
        <p:pic>
          <p:nvPicPr>
            <p:cNvPr id="45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9" name="그룹 488"/>
          <p:cNvGrpSpPr/>
          <p:nvPr/>
        </p:nvGrpSpPr>
        <p:grpSpPr>
          <a:xfrm>
            <a:off x="3275856" y="4841389"/>
            <a:ext cx="2592288" cy="2376264"/>
            <a:chOff x="467544" y="260648"/>
            <a:chExt cx="8118648" cy="6132840"/>
          </a:xfrm>
        </p:grpSpPr>
        <p:pic>
          <p:nvPicPr>
            <p:cNvPr id="49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6" name="그룹 525"/>
          <p:cNvGrpSpPr/>
          <p:nvPr/>
        </p:nvGrpSpPr>
        <p:grpSpPr>
          <a:xfrm>
            <a:off x="6012160" y="4841389"/>
            <a:ext cx="2592288" cy="2376264"/>
            <a:chOff x="467544" y="260648"/>
            <a:chExt cx="8118648" cy="6132840"/>
          </a:xfrm>
        </p:grpSpPr>
        <p:pic>
          <p:nvPicPr>
            <p:cNvPr id="52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2545307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67544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4582469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864202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19760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1561100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97287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260648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357301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4293096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08518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0" t="20312" r="26867" b="55469"/>
            <a:stretch/>
          </p:blipFill>
          <p:spPr bwMode="auto">
            <a:xfrm>
              <a:off x="6660232" y="5805264"/>
              <a:ext cx="1925960" cy="58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84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리소스 문제 심각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11760" y="1628800"/>
            <a:ext cx="4546848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4000" dirty="0" smtClean="0">
                <a:solidFill>
                  <a:schemeClr val="bg1"/>
                </a:solidFill>
              </a:rPr>
              <a:t>비용 증가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en-US" altLang="ko-KR" sz="4000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en-US" altLang="ko-KR" sz="40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en-US" altLang="ko-KR" sz="40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dirty="0" smtClean="0">
                <a:solidFill>
                  <a:schemeClr val="bg1"/>
                </a:solidFill>
              </a:rPr>
              <a:t>효율감소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sz="48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4800" dirty="0" smtClean="0">
                <a:solidFill>
                  <a:schemeClr val="bg1"/>
                </a:solidFill>
              </a:rPr>
              <a:t>“</a:t>
            </a:r>
            <a:r>
              <a:rPr lang="ko-KR" altLang="en-US" sz="4800" dirty="0" smtClean="0">
                <a:solidFill>
                  <a:schemeClr val="bg1"/>
                </a:solidFill>
              </a:rPr>
              <a:t>소프트웨어로 </a:t>
            </a:r>
            <a:endParaRPr lang="en-US" altLang="ko-KR" sz="48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4800" dirty="0" smtClean="0">
                <a:solidFill>
                  <a:schemeClr val="bg1"/>
                </a:solidFill>
              </a:rPr>
              <a:t>양자컴퓨팅 구현</a:t>
            </a:r>
            <a:r>
              <a:rPr lang="en-US" altLang="ko-KR" sz="4800" dirty="0" smtClean="0">
                <a:solidFill>
                  <a:schemeClr val="bg1"/>
                </a:solidFill>
              </a:rPr>
              <a:t>”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가능할까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548680"/>
            <a:ext cx="483488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bg1"/>
                </a:solidFill>
              </a:rPr>
              <a:t>도전의 시작</a:t>
            </a:r>
            <a:r>
              <a:rPr lang="en-US" altLang="ko-KR" sz="3200" dirty="0" smtClean="0">
                <a:solidFill>
                  <a:schemeClr val="bg1"/>
                </a:solidFill>
              </a:rPr>
              <a:t>…….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7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36712"/>
            <a:ext cx="5544616" cy="5544616"/>
          </a:xfrm>
        </p:spPr>
      </p:pic>
    </p:spTree>
    <p:extLst>
      <p:ext uri="{BB962C8B-B14F-4D97-AF65-F5344CB8AC3E}">
        <p14:creationId xmlns:p14="http://schemas.microsoft.com/office/powerpoint/2010/main" val="27600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5229200"/>
            <a:ext cx="9433048" cy="12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 err="1" smtClean="0">
                <a:solidFill>
                  <a:schemeClr val="bg1"/>
                </a:solidFill>
              </a:rPr>
              <a:t>이문제를</a:t>
            </a:r>
            <a:r>
              <a:rPr lang="ko-KR" altLang="en-US" sz="3600" dirty="0" smtClean="0">
                <a:solidFill>
                  <a:schemeClr val="bg1"/>
                </a:solidFill>
              </a:rPr>
              <a:t> 해결하실 수 있는 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bg1"/>
                </a:solidFill>
              </a:rPr>
              <a:t>아이디어가 떠오른 분의 제보 바랍니다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99592" y="1988840"/>
            <a:ext cx="7344816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8800" dirty="0" smtClean="0">
                <a:solidFill>
                  <a:srgbClr val="FFFF00"/>
                </a:solidFill>
              </a:rPr>
              <a:t> THANK YOU</a:t>
            </a:r>
            <a:endParaRPr lang="ko-KR" altLang="en-US" sz="8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9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980728"/>
            <a:ext cx="3456384" cy="27037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980728"/>
            <a:ext cx="3890511" cy="26604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9844" y="3820398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빛의 </a:t>
            </a:r>
            <a:r>
              <a:rPr lang="ko-KR" altLang="en-US" dirty="0" err="1" smtClean="0">
                <a:solidFill>
                  <a:schemeClr val="bg1"/>
                </a:solidFill>
              </a:rPr>
              <a:t>이중슬릿</a:t>
            </a:r>
            <a:r>
              <a:rPr lang="ko-KR" altLang="en-US" dirty="0" smtClean="0">
                <a:solidFill>
                  <a:schemeClr val="bg1"/>
                </a:solidFill>
              </a:rPr>
              <a:t> 실험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50250" y="38203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광전효</a:t>
            </a:r>
            <a:r>
              <a:rPr lang="ko-KR" altLang="en-US" dirty="0">
                <a:solidFill>
                  <a:schemeClr val="bg1"/>
                </a:solidFill>
              </a:rPr>
              <a:t>과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33845" y="4365104"/>
            <a:ext cx="1766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빛 </a:t>
            </a:r>
            <a:r>
              <a:rPr lang="en-US" altLang="ko-KR" sz="2800" dirty="0" smtClean="0">
                <a:solidFill>
                  <a:schemeClr val="bg1"/>
                </a:solidFill>
              </a:rPr>
              <a:t>= </a:t>
            </a:r>
            <a:r>
              <a:rPr lang="ko-KR" altLang="en-US" sz="2800" dirty="0" smtClean="0">
                <a:solidFill>
                  <a:schemeClr val="bg1"/>
                </a:solidFill>
              </a:rPr>
              <a:t>파동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20833" y="4365104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빛 </a:t>
            </a:r>
            <a:r>
              <a:rPr lang="en-US" altLang="ko-KR" sz="2800" dirty="0" smtClean="0">
                <a:solidFill>
                  <a:schemeClr val="bg1"/>
                </a:solidFill>
              </a:rPr>
              <a:t>= </a:t>
            </a:r>
            <a:r>
              <a:rPr lang="ko-KR" altLang="en-US" sz="2800" dirty="0" smtClean="0">
                <a:solidFill>
                  <a:schemeClr val="bg1"/>
                </a:solidFill>
              </a:rPr>
              <a:t>입자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</a:rPr>
              <a:t>광자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3568" y="5622805"/>
            <a:ext cx="80906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빛은 파동과 입자 이중성을 지닌다</a:t>
            </a:r>
            <a:endParaRPr lang="en-US" altLang="ko-KR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</a:rPr>
              <a:t>드브로이는</a:t>
            </a:r>
            <a:r>
              <a:rPr lang="ko-KR" altLang="en-US" sz="4000" dirty="0" smtClean="0">
                <a:solidFill>
                  <a:schemeClr val="bg1"/>
                </a:solidFill>
              </a:rPr>
              <a:t> 생각했다</a:t>
            </a:r>
            <a:r>
              <a:rPr lang="en-US" altLang="ko-KR" sz="4000" dirty="0" smtClean="0">
                <a:solidFill>
                  <a:schemeClr val="bg1"/>
                </a:solidFill>
              </a:rPr>
              <a:t>…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03462"/>
            <a:ext cx="3200400" cy="4064000"/>
          </a:xfrm>
        </p:spPr>
      </p:pic>
      <p:sp>
        <p:nvSpPr>
          <p:cNvPr id="7" name="직사각형 6"/>
          <p:cNvSpPr/>
          <p:nvPr/>
        </p:nvSpPr>
        <p:spPr>
          <a:xfrm>
            <a:off x="3779912" y="1738899"/>
            <a:ext cx="39074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de </a:t>
            </a:r>
            <a:r>
              <a:rPr lang="en-US" altLang="ko-KR" sz="3200" dirty="0" smtClean="0">
                <a:solidFill>
                  <a:schemeClr val="bg1"/>
                </a:solidFill>
              </a:rPr>
              <a:t>Broglie  in  1924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타원형 설명선 7"/>
          <p:cNvSpPr/>
          <p:nvPr/>
        </p:nvSpPr>
        <p:spPr>
          <a:xfrm>
            <a:off x="3779912" y="2323674"/>
            <a:ext cx="5112568" cy="2977534"/>
          </a:xfrm>
          <a:prstGeom prst="wedgeEllipseCallout">
            <a:avLst>
              <a:gd name="adj1" fmla="val -54127"/>
              <a:gd name="adj2" fmla="val 34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29877" y="2825254"/>
            <a:ext cx="40126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/>
              <a:t>어</a:t>
            </a:r>
            <a:r>
              <a:rPr lang="en-US" altLang="ko-KR" sz="2400" dirty="0" smtClean="0"/>
              <a:t>? </a:t>
            </a:r>
            <a:r>
              <a:rPr lang="ko-KR" altLang="en-US" sz="2400" dirty="0" smtClean="0"/>
              <a:t>빛이 입자성도 가지네</a:t>
            </a:r>
            <a:r>
              <a:rPr lang="en-US" altLang="ko-KR" sz="2400" dirty="0" smtClean="0"/>
              <a:t>??</a:t>
            </a:r>
          </a:p>
          <a:p>
            <a:r>
              <a:rPr lang="ko-KR" altLang="en-US" sz="2400" dirty="0" smtClean="0"/>
              <a:t>그럼 입자는</a:t>
            </a:r>
            <a:r>
              <a:rPr lang="en-US" altLang="ko-KR" sz="2400" dirty="0" smtClean="0"/>
              <a:t>?</a:t>
            </a:r>
            <a:endParaRPr lang="ko-KR" altLang="en-US" sz="2400" dirty="0"/>
          </a:p>
        </p:txBody>
      </p:sp>
      <p:sp>
        <p:nvSpPr>
          <p:cNvPr id="12" name="직사각형 11"/>
          <p:cNvSpPr/>
          <p:nvPr/>
        </p:nvSpPr>
        <p:spPr>
          <a:xfrm>
            <a:off x="4679331" y="3933056"/>
            <a:ext cx="34644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solidFill>
                  <a:srgbClr val="FF0000"/>
                </a:solidFill>
              </a:rPr>
              <a:t>그럼 입자는</a:t>
            </a:r>
            <a:r>
              <a:rPr lang="en-US" altLang="ko-KR" sz="4400" dirty="0" smtClean="0">
                <a:solidFill>
                  <a:srgbClr val="FF0000"/>
                </a:solidFill>
              </a:rPr>
              <a:t>?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00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 smtClean="0">
                <a:solidFill>
                  <a:schemeClr val="bg1"/>
                </a:solidFill>
              </a:rPr>
              <a:t>드브로이가</a:t>
            </a:r>
            <a:r>
              <a:rPr lang="ko-KR" altLang="en-US" sz="4000" dirty="0" smtClean="0">
                <a:solidFill>
                  <a:schemeClr val="bg1"/>
                </a:solidFill>
              </a:rPr>
              <a:t> 알아냈다</a:t>
            </a:r>
            <a:r>
              <a:rPr lang="en-US" altLang="ko-KR" sz="4000" dirty="0" smtClean="0">
                <a:solidFill>
                  <a:schemeClr val="bg1"/>
                </a:solidFill>
              </a:rPr>
              <a:t>…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20448016" descr="DRW0000104800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9" y="2708920"/>
            <a:ext cx="246698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23928" y="3280628"/>
            <a:ext cx="44566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물질도 파동이다</a:t>
            </a:r>
            <a:r>
              <a:rPr lang="en-US" altLang="ko-KR" sz="4400" dirty="0" smtClean="0">
                <a:solidFill>
                  <a:schemeClr val="bg1"/>
                </a:solidFill>
              </a:rPr>
              <a:t>.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27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정말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내 동영상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1340768"/>
            <a:ext cx="6856162" cy="3853888"/>
          </a:xfrm>
        </p:spPr>
      </p:pic>
      <p:sp>
        <p:nvSpPr>
          <p:cNvPr id="4" name="직사각형 3"/>
          <p:cNvSpPr/>
          <p:nvPr/>
        </p:nvSpPr>
        <p:spPr>
          <a:xfrm>
            <a:off x="1619672" y="5710609"/>
            <a:ext cx="56605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전자의 </a:t>
            </a:r>
            <a:r>
              <a:rPr lang="ko-KR" altLang="en-US" sz="4400" dirty="0" err="1" smtClean="0">
                <a:solidFill>
                  <a:schemeClr val="bg1"/>
                </a:solidFill>
              </a:rPr>
              <a:t>이중슬릿</a:t>
            </a:r>
            <a:r>
              <a:rPr lang="ko-KR" altLang="en-US" sz="4400" dirty="0" smtClean="0">
                <a:solidFill>
                  <a:schemeClr val="bg1"/>
                </a:solidFill>
              </a:rPr>
              <a:t> 실험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9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705</Words>
  <Application>Microsoft Office PowerPoint</Application>
  <PresentationFormat>화면 슬라이드 쇼(4:3)</PresentationFormat>
  <Paragraphs>192</Paragraphs>
  <Slides>51</Slides>
  <Notes>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테마</vt:lpstr>
      <vt:lpstr>양자컴퓨팅 CHALLENGE</vt:lpstr>
      <vt:lpstr>PowerPoint 프레젠테이션</vt:lpstr>
      <vt:lpstr>응???????????????????</vt:lpstr>
      <vt:lpstr>양자컴퓨터가 상용화되면</vt:lpstr>
      <vt:lpstr>PowerPoint 프레젠테이션</vt:lpstr>
      <vt:lpstr>PowerPoint 프레젠테이션</vt:lpstr>
      <vt:lpstr>드브로이는 생각했다…</vt:lpstr>
      <vt:lpstr>PowerPoint 프레젠테이션</vt:lpstr>
      <vt:lpstr>정말?</vt:lpstr>
      <vt:lpstr>PowerPoint 프레젠테이션</vt:lpstr>
      <vt:lpstr>보어도 생각했다</vt:lpstr>
      <vt:lpstr>PowerPoint 프레젠테이션</vt:lpstr>
      <vt:lpstr>코펜하겐 해석</vt:lpstr>
      <vt:lpstr>PowerPoint 프레젠테이션</vt:lpstr>
      <vt:lpstr>모든게 확률</vt:lpstr>
      <vt:lpstr>왜???</vt:lpstr>
      <vt:lpstr>이때 깊게 태클거는 아인슈타인</vt:lpstr>
      <vt:lpstr>보어 아즈씨가 가볍게 바른다</vt:lpstr>
      <vt:lpstr>자존심이 상했나 보다..</vt:lpstr>
      <vt:lpstr>보어는 너무 쌔다…</vt:lpstr>
      <vt:lpstr>이번엔 두명 더 모아서 깐다.</vt:lpstr>
      <vt:lpstr>이번엔 벨이 나선다…</vt:lpstr>
      <vt:lpstr>PowerPoint 프레젠테이션</vt:lpstr>
      <vt:lpstr>돈다?</vt:lpstr>
      <vt:lpstr>돈다?</vt:lpstr>
      <vt:lpstr>돈다?</vt:lpstr>
      <vt:lpstr>돈다?</vt:lpstr>
      <vt:lpstr>PowerPoint 프레젠테이션</vt:lpstr>
      <vt:lpstr>어떻게 돌까?</vt:lpstr>
      <vt:lpstr>전하가 회전하면</vt:lpstr>
      <vt:lpstr>실험을 해보자</vt:lpstr>
      <vt:lpstr>PowerPoint 프레젠테이션</vt:lpstr>
      <vt:lpstr>Qubit</vt:lpstr>
      <vt:lpstr>Qubit</vt:lpstr>
      <vt:lpstr>Qubit</vt:lpstr>
      <vt:lpstr>Qubit를 구현하려면</vt:lpstr>
      <vt:lpstr>비결정론 모델</vt:lpstr>
      <vt:lpstr>난수가 문제</vt:lpstr>
      <vt:lpstr>난수가 문제</vt:lpstr>
      <vt:lpstr>한 줄기 빛</vt:lpstr>
      <vt:lpstr>폰 카메라로 난수생성?</vt:lpstr>
      <vt:lpstr>폰 카메라로 난수생성?</vt:lpstr>
      <vt:lpstr>폰 카메라로 난수생성?</vt:lpstr>
      <vt:lpstr>폰 카메라로 난수생성?</vt:lpstr>
      <vt:lpstr>양자비트의 정보처리</vt:lpstr>
      <vt:lpstr>또다시 찾아온 겨울ㅠㅠ</vt:lpstr>
      <vt:lpstr>PowerPoint 프레젠테이션</vt:lpstr>
      <vt:lpstr>PowerPoint 프레젠테이션</vt:lpstr>
      <vt:lpstr>리소스 문제 심각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HP</cp:lastModifiedBy>
  <cp:revision>28</cp:revision>
  <dcterms:created xsi:type="dcterms:W3CDTF">2017-02-03T03:47:44Z</dcterms:created>
  <dcterms:modified xsi:type="dcterms:W3CDTF">2017-02-03T19:51:43Z</dcterms:modified>
</cp:coreProperties>
</file>